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56" roundtripDataSignature="AMtx7mia1+ieoO/gT7kFrcoSDOoj771t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4BD2B9-AFC9-4675-8D1E-E2CD8B293A54}">
  <a:tblStyle styleId="{5E4BD2B9-AFC9-4675-8D1E-E2CD8B293A5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C064AE7-26DB-42EF-9A79-9FA98366EE34}"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56"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b9b25909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b9b25909c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ab9b25909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b9b25909c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b9b25909c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ab9b25909c_1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b9b25909c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b9b25909c_2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ab9b25909c_2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b9b25909c_2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b9b25909c_2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ab9b25909c_2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 name="Google Shape;394;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b3f53415af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b3f53415af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gb3f53415af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aba4223340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aba4223340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aba4223340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b4ba51e18a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b4ba51e18a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b4ba51e18a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0" name="Google Shape;47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p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4" name="Google Shape;50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7" name="Google Shape;517;p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7" name="Google Shape;52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3f53415a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3f53415a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b3f53415a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9" name="Google Shape;539;p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0" name="Google Shape;55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b3d02a64e9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b3d02a64e9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gb3d02a64e9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3d02a64e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3d02a64e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gb3d02a64e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p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8" name="Google Shape;59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b4ba51e18a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b4ba51e18a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gb4ba51e18a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b4ba51e18a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b4ba51e18a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gb4ba51e18a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6" name="Google Shape;62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3f53415af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3f53415af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gb3f53415af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b3f53415af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b3f53415af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b3f53415af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_Title Slide" type="title">
  <p:cSld name="TITLE">
    <p:spTree>
      <p:nvGrpSpPr>
        <p:cNvPr id="16" name="Shape 16"/>
        <p:cNvGrpSpPr/>
        <p:nvPr/>
      </p:nvGrpSpPr>
      <p:grpSpPr>
        <a:xfrm>
          <a:off x="0" y="0"/>
          <a:ext cx="0" cy="0"/>
          <a:chOff x="0" y="0"/>
          <a:chExt cx="0" cy="0"/>
        </a:xfrm>
      </p:grpSpPr>
      <p:sp>
        <p:nvSpPr>
          <p:cNvPr id="17" name="Google Shape;17;p42"/>
          <p:cNvSpPr txBox="1"/>
          <p:nvPr>
            <p:ph type="ctrTitle"/>
          </p:nvPr>
        </p:nvSpPr>
        <p:spPr>
          <a:xfrm>
            <a:off x="914400" y="762000"/>
            <a:ext cx="10363200" cy="14700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42"/>
          <p:cNvSpPr txBox="1"/>
          <p:nvPr>
            <p:ph idx="1" type="subTitle"/>
          </p:nvPr>
        </p:nvSpPr>
        <p:spPr>
          <a:xfrm>
            <a:off x="1828800" y="2514600"/>
            <a:ext cx="85344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pic>
        <p:nvPicPr>
          <p:cNvPr descr="A picture containing photo, table, person, monitor&#10;&#10;Description automatically generated" id="19" name="Google Shape;19;p42"/>
          <p:cNvPicPr preferRelativeResize="0"/>
          <p:nvPr/>
        </p:nvPicPr>
        <p:blipFill rotWithShape="1">
          <a:blip r:embed="rId2">
            <a:alphaModFix/>
          </a:blip>
          <a:srcRect b="0" l="0" r="71976" t="90286"/>
          <a:stretch/>
        </p:blipFill>
        <p:spPr>
          <a:xfrm>
            <a:off x="0" y="6373302"/>
            <a:ext cx="2514600" cy="49030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51"/>
          <p:cNvSpPr/>
          <p:nvPr/>
        </p:nvSpPr>
        <p:spPr>
          <a:xfrm>
            <a:off x="0" y="6482208"/>
            <a:ext cx="12192000" cy="376686"/>
          </a:xfrm>
          <a:prstGeom prst="triangle">
            <a:avLst>
              <a:gd fmla="val 62762"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60" name="Google Shape;60;p51"/>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61" name="Google Shape;61;p51"/>
          <p:cNvSpPr txBox="1"/>
          <p:nvPr/>
        </p:nvSpPr>
        <p:spPr>
          <a:xfrm>
            <a:off x="11435142" y="6492875"/>
            <a:ext cx="680658"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1" i="0" lang="en-US" sz="1400" u="none" cap="none" strike="noStrike">
                <a:solidFill>
                  <a:schemeClr val="dk1"/>
                </a:solidFill>
                <a:latin typeface="Cambria"/>
                <a:ea typeface="Cambria"/>
                <a:cs typeface="Cambria"/>
                <a:sym typeface="Cambria"/>
              </a:rPr>
              <a:t>‹#›</a:t>
            </a:fld>
            <a:endParaRPr b="1" i="0" sz="1400" u="none" cap="none" strike="noStrike">
              <a:solidFill>
                <a:schemeClr val="dk1"/>
              </a:solidFill>
              <a:latin typeface="Cambria"/>
              <a:ea typeface="Cambria"/>
              <a:cs typeface="Cambria"/>
              <a:sym typeface="Cambria"/>
            </a:endParaRPr>
          </a:p>
        </p:txBody>
      </p:sp>
      <p:sp>
        <p:nvSpPr>
          <p:cNvPr id="62" name="Google Shape;62;p51"/>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ITXXXXXXXX</a:t>
            </a:r>
            <a:r>
              <a:rPr b="0" i="0" lang="en-US" sz="1800" u="none" cap="none" strike="noStrike">
                <a:solidFill>
                  <a:schemeClr val="dk1"/>
                </a:solidFill>
                <a:latin typeface="Cambria"/>
                <a:ea typeface="Cambria"/>
                <a:cs typeface="Cambria"/>
                <a:sym typeface="Cambria"/>
              </a:rPr>
              <a:t>   |   &lt;</a:t>
            </a:r>
            <a:r>
              <a:rPr b="1" i="0" lang="en-US" sz="1800" u="none" cap="none" strike="noStrike">
                <a:solidFill>
                  <a:schemeClr val="dk1"/>
                </a:solidFill>
                <a:latin typeface="Cambria"/>
                <a:ea typeface="Cambria"/>
                <a:cs typeface="Cambria"/>
                <a:sym typeface="Cambria"/>
              </a:rPr>
              <a:t>&lt;Student Name&gt;&gt;   </a:t>
            </a:r>
            <a:r>
              <a:rPr b="0" i="0" lang="en-US" sz="1800" u="none" cap="none" strike="noStrike">
                <a:solidFill>
                  <a:schemeClr val="dk1"/>
                </a:solidFill>
                <a:latin typeface="Cambria"/>
                <a:ea typeface="Cambria"/>
                <a:cs typeface="Cambria"/>
                <a:sym typeface="Cambria"/>
              </a:rPr>
              <a:t>|   &lt;&lt;Project ID&gt;&gt;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52"/>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52"/>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 name="Google Shape;66;p52"/>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7" name="Google Shape;67;p52"/>
          <p:cNvSpPr/>
          <p:nvPr/>
        </p:nvSpPr>
        <p:spPr>
          <a:xfrm>
            <a:off x="0" y="6406010"/>
            <a:ext cx="12192000" cy="452885"/>
          </a:xfrm>
          <a:prstGeom prst="triangle">
            <a:avLst>
              <a:gd fmla="val 85448"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68" name="Google Shape;68;p52"/>
          <p:cNvSpPr/>
          <p:nvPr/>
        </p:nvSpPr>
        <p:spPr>
          <a:xfrm>
            <a:off x="0" y="6482208"/>
            <a:ext cx="12192000" cy="376686"/>
          </a:xfrm>
          <a:prstGeom prst="triangle">
            <a:avLst>
              <a:gd fmla="val 62762"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69" name="Google Shape;69;p52"/>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0" name="Google Shape;70;p52"/>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ITXXXXXXXX</a:t>
            </a:r>
            <a:r>
              <a:rPr b="0" i="0" lang="en-US" sz="1800" u="none" cap="none" strike="noStrike">
                <a:solidFill>
                  <a:schemeClr val="dk1"/>
                </a:solidFill>
                <a:latin typeface="Cambria"/>
                <a:ea typeface="Cambria"/>
                <a:cs typeface="Cambria"/>
                <a:sym typeface="Cambria"/>
              </a:rPr>
              <a:t>   |   &lt;</a:t>
            </a:r>
            <a:r>
              <a:rPr b="1" i="0" lang="en-US" sz="1800" u="none" cap="none" strike="noStrike">
                <a:solidFill>
                  <a:schemeClr val="dk1"/>
                </a:solidFill>
                <a:latin typeface="Cambria"/>
                <a:ea typeface="Cambria"/>
                <a:cs typeface="Cambria"/>
                <a:sym typeface="Cambria"/>
              </a:rPr>
              <a:t>&lt;Student Name&gt;&gt;   </a:t>
            </a:r>
            <a:r>
              <a:rPr b="0" i="0" lang="en-US" sz="1800" u="none" cap="none" strike="noStrike">
                <a:solidFill>
                  <a:schemeClr val="dk1"/>
                </a:solidFill>
                <a:latin typeface="Cambria"/>
                <a:ea typeface="Cambria"/>
                <a:cs typeface="Cambria"/>
                <a:sym typeface="Cambria"/>
              </a:rPr>
              <a:t>|   &lt;&lt;Project ID&gt;&gt;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53"/>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3"/>
          <p:cNvSpPr/>
          <p:nvPr>
            <p:ph idx="2" type="pic"/>
          </p:nvPr>
        </p:nvSpPr>
        <p:spPr>
          <a:xfrm>
            <a:off x="2389717" y="612775"/>
            <a:ext cx="73152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ambria"/>
                <a:ea typeface="Cambria"/>
                <a:cs typeface="Cambria"/>
                <a:sym typeface="Cambria"/>
              </a:defRPr>
            </a:lvl1pPr>
            <a:lvl2pPr lvl="1" marR="0" rtl="0" algn="l">
              <a:lnSpc>
                <a:spcPct val="100000"/>
              </a:lnSpc>
              <a:spcBef>
                <a:spcPts val="560"/>
              </a:spcBef>
              <a:spcAft>
                <a:spcPts val="0"/>
              </a:spcAft>
              <a:buClr>
                <a:schemeClr val="dk1"/>
              </a:buClr>
              <a:buSzPts val="2800"/>
              <a:buFont typeface="Noto Sans Symbols"/>
              <a:buNone/>
              <a:defRPr b="0" i="0" sz="2800" u="none" cap="none" strike="noStrike">
                <a:solidFill>
                  <a:schemeClr val="dk1"/>
                </a:solidFill>
                <a:latin typeface="Cambria"/>
                <a:ea typeface="Cambria"/>
                <a:cs typeface="Cambria"/>
                <a:sym typeface="Cambria"/>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mbria"/>
                <a:ea typeface="Cambria"/>
                <a:cs typeface="Cambria"/>
                <a:sym typeface="Cambria"/>
              </a:defRPr>
            </a:lvl3pPr>
            <a:lvl4pPr lvl="3" marR="0" rtl="0" algn="l">
              <a:lnSpc>
                <a:spcPct val="100000"/>
              </a:lnSpc>
              <a:spcBef>
                <a:spcPts val="400"/>
              </a:spcBef>
              <a:spcAft>
                <a:spcPts val="0"/>
              </a:spcAft>
              <a:buClr>
                <a:schemeClr val="dk1"/>
              </a:buClr>
              <a:buSzPts val="2000"/>
              <a:buFont typeface="Noto Sans Symbols"/>
              <a:buNone/>
              <a:defRPr b="0" i="0" sz="2000" u="none" cap="none" strike="noStrike">
                <a:solidFill>
                  <a:schemeClr val="dk1"/>
                </a:solidFill>
                <a:latin typeface="Cambria"/>
                <a:ea typeface="Cambria"/>
                <a:cs typeface="Cambria"/>
                <a:sym typeface="Cambria"/>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mbria"/>
                <a:ea typeface="Cambria"/>
                <a:cs typeface="Cambria"/>
                <a:sym typeface="Cambria"/>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mbria"/>
                <a:ea typeface="Cambria"/>
                <a:cs typeface="Cambria"/>
                <a:sym typeface="Cambria"/>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mbria"/>
                <a:ea typeface="Cambria"/>
                <a:cs typeface="Cambria"/>
                <a:sym typeface="Cambria"/>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mbria"/>
                <a:ea typeface="Cambria"/>
                <a:cs typeface="Cambria"/>
                <a:sym typeface="Cambria"/>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mbria"/>
                <a:ea typeface="Cambria"/>
                <a:cs typeface="Cambria"/>
                <a:sym typeface="Cambria"/>
              </a:defRPr>
            </a:lvl9pPr>
          </a:lstStyle>
          <a:p/>
        </p:txBody>
      </p:sp>
      <p:sp>
        <p:nvSpPr>
          <p:cNvPr id="74" name="Google Shape;74;p53"/>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5" name="Google Shape;75;p53"/>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76" name="Google Shape;76;p53"/>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ITXXXXXXXX</a:t>
            </a:r>
            <a:r>
              <a:rPr b="0" i="0" lang="en-US" sz="1800" u="none" cap="none" strike="noStrike">
                <a:solidFill>
                  <a:schemeClr val="dk1"/>
                </a:solidFill>
                <a:latin typeface="Cambria"/>
                <a:ea typeface="Cambria"/>
                <a:cs typeface="Cambria"/>
                <a:sym typeface="Cambria"/>
              </a:rPr>
              <a:t>   |   &lt;</a:t>
            </a:r>
            <a:r>
              <a:rPr b="1" i="0" lang="en-US" sz="1800" u="none" cap="none" strike="noStrike">
                <a:solidFill>
                  <a:schemeClr val="dk1"/>
                </a:solidFill>
                <a:latin typeface="Cambria"/>
                <a:ea typeface="Cambria"/>
                <a:cs typeface="Cambria"/>
                <a:sym typeface="Cambria"/>
              </a:rPr>
              <a:t>&lt;Student Name&gt;&gt;   </a:t>
            </a:r>
            <a:r>
              <a:rPr b="0" i="0" lang="en-US" sz="1800" u="none" cap="none" strike="noStrike">
                <a:solidFill>
                  <a:schemeClr val="dk1"/>
                </a:solidFill>
                <a:latin typeface="Cambria"/>
                <a:ea typeface="Cambria"/>
                <a:cs typeface="Cambria"/>
                <a:sym typeface="Cambria"/>
              </a:rPr>
              <a:t>|   &lt;&lt;Project ID&gt;&gt;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54"/>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54"/>
          <p:cNvSpPr txBox="1"/>
          <p:nvPr>
            <p:ph idx="1" type="body"/>
          </p:nvPr>
        </p:nvSpPr>
        <p:spPr>
          <a:xfrm rot="5400000">
            <a:off x="3556000" y="-2108200"/>
            <a:ext cx="5181600" cy="116840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0" name="Google Shape;80;p54"/>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1" name="Google Shape;81;p54"/>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ITXXXXXXXX</a:t>
            </a:r>
            <a:r>
              <a:rPr b="0" i="0" lang="en-US" sz="1800" u="none" cap="none" strike="noStrike">
                <a:solidFill>
                  <a:schemeClr val="dk1"/>
                </a:solidFill>
                <a:latin typeface="Cambria"/>
                <a:ea typeface="Cambria"/>
                <a:cs typeface="Cambria"/>
                <a:sym typeface="Cambria"/>
              </a:rPr>
              <a:t>   |   &lt;</a:t>
            </a:r>
            <a:r>
              <a:rPr b="1" i="0" lang="en-US" sz="1800" u="none" cap="none" strike="noStrike">
                <a:solidFill>
                  <a:schemeClr val="dk1"/>
                </a:solidFill>
                <a:latin typeface="Cambria"/>
                <a:ea typeface="Cambria"/>
                <a:cs typeface="Cambria"/>
                <a:sym typeface="Cambria"/>
              </a:rPr>
              <a:t>&lt;Student Name&gt;&gt;   </a:t>
            </a:r>
            <a:r>
              <a:rPr b="0" i="0" lang="en-US" sz="1800" u="none" cap="none" strike="noStrike">
                <a:solidFill>
                  <a:schemeClr val="dk1"/>
                </a:solidFill>
                <a:latin typeface="Cambria"/>
                <a:ea typeface="Cambria"/>
                <a:cs typeface="Cambria"/>
                <a:sym typeface="Cambria"/>
              </a:rPr>
              <a:t>|   &lt;&lt;Project ID&gt;&gt;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55"/>
          <p:cNvSpPr txBox="1"/>
          <p:nvPr>
            <p:ph type="title"/>
          </p:nvPr>
        </p:nvSpPr>
        <p:spPr>
          <a:xfrm rot="5400000">
            <a:off x="7285037" y="1828802"/>
            <a:ext cx="5851525" cy="2743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55"/>
          <p:cNvSpPr txBox="1"/>
          <p:nvPr>
            <p:ph idx="1" type="body"/>
          </p:nvPr>
        </p:nvSpPr>
        <p:spPr>
          <a:xfrm rot="5400000">
            <a:off x="1697037"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5" name="Google Shape;85;p55"/>
          <p:cNvSpPr/>
          <p:nvPr/>
        </p:nvSpPr>
        <p:spPr>
          <a:xfrm>
            <a:off x="0" y="6482208"/>
            <a:ext cx="12192000" cy="376686"/>
          </a:xfrm>
          <a:prstGeom prst="triangle">
            <a:avLst>
              <a:gd fmla="val 62762"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6" name="Google Shape;86;p55"/>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87" name="Google Shape;87;p55"/>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ITXXXXXXXX</a:t>
            </a:r>
            <a:r>
              <a:rPr b="0" i="0" lang="en-US" sz="1800" u="none" cap="none" strike="noStrike">
                <a:solidFill>
                  <a:schemeClr val="dk1"/>
                </a:solidFill>
                <a:latin typeface="Cambria"/>
                <a:ea typeface="Cambria"/>
                <a:cs typeface="Cambria"/>
                <a:sym typeface="Cambria"/>
              </a:rPr>
              <a:t>   |   &lt;</a:t>
            </a:r>
            <a:r>
              <a:rPr b="1" i="0" lang="en-US" sz="1800" u="none" cap="none" strike="noStrike">
                <a:solidFill>
                  <a:schemeClr val="dk1"/>
                </a:solidFill>
                <a:latin typeface="Cambria"/>
                <a:ea typeface="Cambria"/>
                <a:cs typeface="Cambria"/>
                <a:sym typeface="Cambria"/>
              </a:rPr>
              <a:t>&lt;Student Name&gt;&gt;   </a:t>
            </a:r>
            <a:r>
              <a:rPr b="0" i="0" lang="en-US" sz="1800" u="none" cap="none" strike="noStrike">
                <a:solidFill>
                  <a:schemeClr val="dk1"/>
                </a:solidFill>
                <a:latin typeface="Cambria"/>
                <a:ea typeface="Cambria"/>
                <a:cs typeface="Cambria"/>
                <a:sym typeface="Cambria"/>
              </a:rPr>
              <a:t>|   &lt;&lt;Project ID&gt;&gt;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all_Title and Content">
  <p:cSld name="Overall_Title and Content">
    <p:spTree>
      <p:nvGrpSpPr>
        <p:cNvPr id="20" name="Shape 20"/>
        <p:cNvGrpSpPr/>
        <p:nvPr/>
      </p:nvGrpSpPr>
      <p:grpSpPr>
        <a:xfrm>
          <a:off x="0" y="0"/>
          <a:ext cx="0" cy="0"/>
          <a:chOff x="0" y="0"/>
          <a:chExt cx="0" cy="0"/>
        </a:xfrm>
      </p:grpSpPr>
      <p:sp>
        <p:nvSpPr>
          <p:cNvPr id="21" name="Google Shape;21;p43"/>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43"/>
          <p:cNvSpPr txBox="1"/>
          <p:nvPr>
            <p:ph idx="1" type="body"/>
          </p:nvPr>
        </p:nvSpPr>
        <p:spPr>
          <a:xfrm>
            <a:off x="304800" y="1143000"/>
            <a:ext cx="11684000" cy="5181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Information Section" type="secHead">
  <p:cSld name="SECTION_HEADER">
    <p:spTree>
      <p:nvGrpSpPr>
        <p:cNvPr id="23" name="Shape 23"/>
        <p:cNvGrpSpPr/>
        <p:nvPr/>
      </p:nvGrpSpPr>
      <p:grpSpPr>
        <a:xfrm>
          <a:off x="0" y="0"/>
          <a:ext cx="0" cy="0"/>
          <a:chOff x="0" y="0"/>
          <a:chExt cx="0" cy="0"/>
        </a:xfrm>
      </p:grpSpPr>
      <p:sp>
        <p:nvSpPr>
          <p:cNvPr id="24" name="Google Shape;24;p44"/>
          <p:cNvSpPr txBox="1"/>
          <p:nvPr>
            <p:ph type="title"/>
          </p:nvPr>
        </p:nvSpPr>
        <p:spPr>
          <a:xfrm>
            <a:off x="963084" y="2837087"/>
            <a:ext cx="103632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4"/>
          <p:cNvSpPr txBox="1"/>
          <p:nvPr>
            <p:ph idx="1" type="body"/>
          </p:nvPr>
        </p:nvSpPr>
        <p:spPr>
          <a:xfrm>
            <a:off x="963084" y="4237261"/>
            <a:ext cx="103632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6" name="Google Shape;26;p44"/>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27" name="Google Shape;27;p44"/>
          <p:cNvSpPr/>
          <p:nvPr/>
        </p:nvSpPr>
        <p:spPr>
          <a:xfrm>
            <a:off x="10134600" y="152400"/>
            <a:ext cx="1981200" cy="22860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mbria"/>
                <a:ea typeface="Cambria"/>
                <a:cs typeface="Cambria"/>
                <a:sym typeface="Cambria"/>
              </a:rPr>
              <a:t>Student Must add a professional photo to this cage</a:t>
            </a:r>
            <a:endParaRPr b="0" i="0" sz="1400" u="none" cap="none" strike="noStrike">
              <a:solidFill>
                <a:srgbClr val="000000"/>
              </a:solidFill>
              <a:latin typeface="Arial"/>
              <a:ea typeface="Arial"/>
              <a:cs typeface="Arial"/>
              <a:sym typeface="Arial"/>
            </a:endParaRPr>
          </a:p>
        </p:txBody>
      </p:sp>
      <p:sp>
        <p:nvSpPr>
          <p:cNvPr id="28" name="Google Shape;28;p44"/>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ITXXXXXXXX</a:t>
            </a:r>
            <a:r>
              <a:rPr b="0" i="0" lang="en-US" sz="1800" u="none" cap="none" strike="noStrike">
                <a:solidFill>
                  <a:schemeClr val="dk1"/>
                </a:solidFill>
                <a:latin typeface="Cambria"/>
                <a:ea typeface="Cambria"/>
                <a:cs typeface="Cambria"/>
                <a:sym typeface="Cambria"/>
              </a:rPr>
              <a:t>   |   &lt;</a:t>
            </a:r>
            <a:r>
              <a:rPr b="1" i="0" lang="en-US" sz="1800" u="none" cap="none" strike="noStrike">
                <a:solidFill>
                  <a:schemeClr val="dk1"/>
                </a:solidFill>
                <a:latin typeface="Cambria"/>
                <a:ea typeface="Cambria"/>
                <a:cs typeface="Cambria"/>
                <a:sym typeface="Cambria"/>
              </a:rPr>
              <a:t>&lt;Student Name&gt;&gt;   </a:t>
            </a:r>
            <a:r>
              <a:rPr b="0" i="0" lang="en-US" sz="1800" u="none" cap="none" strike="noStrike">
                <a:solidFill>
                  <a:schemeClr val="dk1"/>
                </a:solidFill>
                <a:latin typeface="Cambria"/>
                <a:ea typeface="Cambria"/>
                <a:cs typeface="Cambria"/>
                <a:sym typeface="Cambria"/>
              </a:rPr>
              <a:t>|   &lt;&lt;Project ID&gt;&gt;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ividual_Title and Content" type="obj">
  <p:cSld name="OBJECT">
    <p:spTree>
      <p:nvGrpSpPr>
        <p:cNvPr id="29" name="Shape 29"/>
        <p:cNvGrpSpPr/>
        <p:nvPr/>
      </p:nvGrpSpPr>
      <p:grpSpPr>
        <a:xfrm>
          <a:off x="0" y="0"/>
          <a:ext cx="0" cy="0"/>
          <a:chOff x="0" y="0"/>
          <a:chExt cx="0" cy="0"/>
        </a:xfrm>
      </p:grpSpPr>
      <p:sp>
        <p:nvSpPr>
          <p:cNvPr id="30" name="Google Shape;30;p45"/>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5"/>
          <p:cNvSpPr txBox="1"/>
          <p:nvPr>
            <p:ph idx="1" type="body"/>
          </p:nvPr>
        </p:nvSpPr>
        <p:spPr>
          <a:xfrm>
            <a:off x="304800" y="1143000"/>
            <a:ext cx="11684000" cy="5181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 name="Google Shape;32;p45"/>
          <p:cNvSpPr/>
          <p:nvPr/>
        </p:nvSpPr>
        <p:spPr>
          <a:xfrm>
            <a:off x="0" y="6482208"/>
            <a:ext cx="12192000" cy="376686"/>
          </a:xfrm>
          <a:prstGeom prst="triangle">
            <a:avLst>
              <a:gd fmla="val 62762"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33" name="Google Shape;33;p45"/>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p:txBody>
      </p:sp>
      <p:sp>
        <p:nvSpPr>
          <p:cNvPr id="34" name="Google Shape;34;p45"/>
          <p:cNvSpPr/>
          <p:nvPr/>
        </p:nvSpPr>
        <p:spPr>
          <a:xfrm>
            <a:off x="2632435" y="6492874"/>
            <a:ext cx="8682597"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&lt;&lt;Student ID&gt;&gt;| &lt;&lt;Student Name&gt;&gt; | &lt;&lt;Project ID&gt;&gt;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5" name="Shape 35"/>
        <p:cNvGrpSpPr/>
        <p:nvPr/>
      </p:nvGrpSpPr>
      <p:grpSpPr>
        <a:xfrm>
          <a:off x="0" y="0"/>
          <a:ext cx="0" cy="0"/>
          <a:chOff x="0" y="0"/>
          <a:chExt cx="0" cy="0"/>
        </a:xfrm>
      </p:grpSpPr>
      <p:sp>
        <p:nvSpPr>
          <p:cNvPr id="36" name="Google Shape;36;p46"/>
          <p:cNvSpPr txBox="1"/>
          <p:nvPr>
            <p:ph type="title"/>
          </p:nvPr>
        </p:nvSpPr>
        <p:spPr>
          <a:xfrm>
            <a:off x="963084" y="2837087"/>
            <a:ext cx="103632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6"/>
          <p:cNvSpPr txBox="1"/>
          <p:nvPr>
            <p:ph idx="1" type="body"/>
          </p:nvPr>
        </p:nvSpPr>
        <p:spPr>
          <a:xfrm>
            <a:off x="963084" y="4237261"/>
            <a:ext cx="103632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8" name="Google Shape;38;p46"/>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ITXXXXXXXX</a:t>
            </a:r>
            <a:r>
              <a:rPr b="0" i="0" lang="en-US" sz="1800" u="none" cap="none" strike="noStrike">
                <a:solidFill>
                  <a:schemeClr val="dk1"/>
                </a:solidFill>
                <a:latin typeface="Cambria"/>
                <a:ea typeface="Cambria"/>
                <a:cs typeface="Cambria"/>
                <a:sym typeface="Cambria"/>
              </a:rPr>
              <a:t>   |   &lt;</a:t>
            </a:r>
            <a:r>
              <a:rPr b="1" i="0" lang="en-US" sz="1800" u="none" cap="none" strike="noStrike">
                <a:solidFill>
                  <a:schemeClr val="dk1"/>
                </a:solidFill>
                <a:latin typeface="Cambria"/>
                <a:ea typeface="Cambria"/>
                <a:cs typeface="Cambria"/>
                <a:sym typeface="Cambria"/>
              </a:rPr>
              <a:t>&lt;Student Name&gt;&gt;   </a:t>
            </a:r>
            <a:r>
              <a:rPr b="0" i="0" lang="en-US" sz="1800" u="none" cap="none" strike="noStrike">
                <a:solidFill>
                  <a:schemeClr val="dk1"/>
                </a:solidFill>
                <a:latin typeface="Cambria"/>
                <a:ea typeface="Cambria"/>
                <a:cs typeface="Cambria"/>
                <a:sym typeface="Cambria"/>
              </a:rPr>
              <a:t>|   &lt;&lt;Project ID&gt;&gt;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39" name="Shape 39"/>
        <p:cNvGrpSpPr/>
        <p:nvPr/>
      </p:nvGrpSpPr>
      <p:grpSpPr>
        <a:xfrm>
          <a:off x="0" y="0"/>
          <a:ext cx="0" cy="0"/>
          <a:chOff x="0" y="0"/>
          <a:chExt cx="0" cy="0"/>
        </a:xfrm>
      </p:grpSpPr>
      <p:sp>
        <p:nvSpPr>
          <p:cNvPr id="40" name="Google Shape;40;p47"/>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7"/>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pic>
        <p:nvPicPr>
          <p:cNvPr descr="A picture containing photo, table, person, monitor&#10;&#10;Description automatically generated" id="42" name="Google Shape;42;p47"/>
          <p:cNvPicPr preferRelativeResize="0"/>
          <p:nvPr/>
        </p:nvPicPr>
        <p:blipFill rotWithShape="1">
          <a:blip r:embed="rId2">
            <a:alphaModFix/>
          </a:blip>
          <a:srcRect b="0" l="0" r="71976" t="90286"/>
          <a:stretch/>
        </p:blipFill>
        <p:spPr>
          <a:xfrm>
            <a:off x="0" y="6373302"/>
            <a:ext cx="2514600" cy="49030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48"/>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48"/>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6" name="Google Shape;46;p48"/>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7" name="Google Shape;47;p48"/>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ITXXXXXXXX</a:t>
            </a:r>
            <a:r>
              <a:rPr b="0" i="0" lang="en-US" sz="1800" u="none" cap="none" strike="noStrike">
                <a:solidFill>
                  <a:schemeClr val="dk1"/>
                </a:solidFill>
                <a:latin typeface="Cambria"/>
                <a:ea typeface="Cambria"/>
                <a:cs typeface="Cambria"/>
                <a:sym typeface="Cambria"/>
              </a:rPr>
              <a:t>   |   &lt;</a:t>
            </a:r>
            <a:r>
              <a:rPr b="1" i="0" lang="en-US" sz="1800" u="none" cap="none" strike="noStrike">
                <a:solidFill>
                  <a:schemeClr val="dk1"/>
                </a:solidFill>
                <a:latin typeface="Cambria"/>
                <a:ea typeface="Cambria"/>
                <a:cs typeface="Cambria"/>
                <a:sym typeface="Cambria"/>
              </a:rPr>
              <a:t>&lt;Student Name&gt;&gt;   </a:t>
            </a:r>
            <a:r>
              <a:rPr b="0" i="0" lang="en-US" sz="1800" u="none" cap="none" strike="noStrike">
                <a:solidFill>
                  <a:schemeClr val="dk1"/>
                </a:solidFill>
                <a:latin typeface="Cambria"/>
                <a:ea typeface="Cambria"/>
                <a:cs typeface="Cambria"/>
                <a:sym typeface="Cambria"/>
              </a:rPr>
              <a:t>|   &lt;&lt;Project ID&gt;&gt;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49"/>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49"/>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1" name="Google Shape;51;p49"/>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 name="Google Shape;52;p49"/>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3" name="Google Shape;53;p49"/>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4" name="Google Shape;54;p49"/>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ITXXXXXXXX</a:t>
            </a:r>
            <a:r>
              <a:rPr b="0" i="0" lang="en-US" sz="1800" u="none" cap="none" strike="noStrike">
                <a:solidFill>
                  <a:schemeClr val="dk1"/>
                </a:solidFill>
                <a:latin typeface="Cambria"/>
                <a:ea typeface="Cambria"/>
                <a:cs typeface="Cambria"/>
                <a:sym typeface="Cambria"/>
              </a:rPr>
              <a:t>   |   &lt;</a:t>
            </a:r>
            <a:r>
              <a:rPr b="1" i="0" lang="en-US" sz="1800" u="none" cap="none" strike="noStrike">
                <a:solidFill>
                  <a:schemeClr val="dk1"/>
                </a:solidFill>
                <a:latin typeface="Cambria"/>
                <a:ea typeface="Cambria"/>
                <a:cs typeface="Cambria"/>
                <a:sym typeface="Cambria"/>
              </a:rPr>
              <a:t>&lt;Student Name&gt;&gt;   </a:t>
            </a:r>
            <a:r>
              <a:rPr b="0" i="0" lang="en-US" sz="1800" u="none" cap="none" strike="noStrike">
                <a:solidFill>
                  <a:schemeClr val="dk1"/>
                </a:solidFill>
                <a:latin typeface="Cambria"/>
                <a:ea typeface="Cambria"/>
                <a:cs typeface="Cambria"/>
                <a:sym typeface="Cambria"/>
              </a:rPr>
              <a:t>|   &lt;&lt;Project ID&gt;&gt;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50"/>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0"/>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ITXXXXXXXX</a:t>
            </a:r>
            <a:r>
              <a:rPr b="0" i="0" lang="en-US" sz="1800" u="none" cap="none" strike="noStrike">
                <a:solidFill>
                  <a:schemeClr val="dk1"/>
                </a:solidFill>
                <a:latin typeface="Cambria"/>
                <a:ea typeface="Cambria"/>
                <a:cs typeface="Cambria"/>
                <a:sym typeface="Cambria"/>
              </a:rPr>
              <a:t>   |   &lt;</a:t>
            </a:r>
            <a:r>
              <a:rPr b="1" i="0" lang="en-US" sz="1800" u="none" cap="none" strike="noStrike">
                <a:solidFill>
                  <a:schemeClr val="dk1"/>
                </a:solidFill>
                <a:latin typeface="Cambria"/>
                <a:ea typeface="Cambria"/>
                <a:cs typeface="Cambria"/>
                <a:sym typeface="Cambria"/>
              </a:rPr>
              <a:t>&lt;Student Name&gt;&gt;   </a:t>
            </a:r>
            <a:r>
              <a:rPr b="0" i="0" lang="en-US" sz="1800" u="none" cap="none" strike="noStrike">
                <a:solidFill>
                  <a:schemeClr val="dk1"/>
                </a:solidFill>
                <a:latin typeface="Cambria"/>
                <a:ea typeface="Cambria"/>
                <a:cs typeface="Cambria"/>
                <a:sym typeface="Cambria"/>
              </a:rPr>
              <a:t>|   &lt;&lt;Project ID&gt;&gt;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1"/>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1"/>
          <p:cNvSpPr txBox="1"/>
          <p:nvPr>
            <p:ph idx="1" type="body"/>
          </p:nvPr>
        </p:nvSpPr>
        <p:spPr>
          <a:xfrm>
            <a:off x="304800" y="1143000"/>
            <a:ext cx="11684000" cy="51816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mbria"/>
                <a:ea typeface="Cambria"/>
                <a:cs typeface="Cambria"/>
                <a:sym typeface="Cambria"/>
              </a:defRPr>
            </a:lvl1pPr>
            <a:lvl2pPr indent="-406400" lvl="1" marL="914400" marR="0" rtl="0" algn="l">
              <a:lnSpc>
                <a:spcPct val="100000"/>
              </a:lnSpc>
              <a:spcBef>
                <a:spcPts val="560"/>
              </a:spcBef>
              <a:spcAft>
                <a:spcPts val="0"/>
              </a:spcAft>
              <a:buClr>
                <a:schemeClr val="dk1"/>
              </a:buClr>
              <a:buSzPts val="2800"/>
              <a:buFont typeface="Noto Sans Symbols"/>
              <a:buChar char="⮚"/>
              <a:defRPr b="0" i="0" sz="2800" u="none" cap="none" strike="noStrike">
                <a:solidFill>
                  <a:schemeClr val="dk1"/>
                </a:solidFill>
                <a:latin typeface="Cambria"/>
                <a:ea typeface="Cambria"/>
                <a:cs typeface="Cambria"/>
                <a:sym typeface="Cambria"/>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3pPr>
            <a:lvl4pPr indent="-355600" lvl="3" marL="1828800" marR="0" rtl="0" algn="l">
              <a:lnSpc>
                <a:spcPct val="100000"/>
              </a:lnSpc>
              <a:spcBef>
                <a:spcPts val="400"/>
              </a:spcBef>
              <a:spcAft>
                <a:spcPts val="0"/>
              </a:spcAft>
              <a:buClr>
                <a:schemeClr val="dk1"/>
              </a:buClr>
              <a:buSzPts val="2000"/>
              <a:buFont typeface="Noto Sans Symbols"/>
              <a:buChar char="▪"/>
              <a:defRPr b="0" i="0" sz="2000" u="none" cap="none" strike="noStrike">
                <a:solidFill>
                  <a:schemeClr val="dk1"/>
                </a:solidFill>
                <a:latin typeface="Cambria"/>
                <a:ea typeface="Cambria"/>
                <a:cs typeface="Cambria"/>
                <a:sym typeface="Cambria"/>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9pPr>
          </a:lstStyle>
          <a:p/>
        </p:txBody>
      </p:sp>
      <p:sp>
        <p:nvSpPr>
          <p:cNvPr id="12" name="Google Shape;12;p41"/>
          <p:cNvSpPr txBox="1"/>
          <p:nvPr/>
        </p:nvSpPr>
        <p:spPr>
          <a:xfrm>
            <a:off x="11435142" y="6492875"/>
            <a:ext cx="680658"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1" i="0" lang="en-US" sz="1400" u="none" cap="none" strike="noStrike">
                <a:solidFill>
                  <a:schemeClr val="dk1"/>
                </a:solidFill>
                <a:latin typeface="Cambria"/>
                <a:ea typeface="Cambria"/>
                <a:cs typeface="Cambria"/>
                <a:sym typeface="Cambria"/>
              </a:rPr>
              <a:t>‹#›</a:t>
            </a:fld>
            <a:endParaRPr b="1" i="0" sz="1400" u="none" cap="none" strike="noStrike">
              <a:solidFill>
                <a:schemeClr val="dk1"/>
              </a:solidFill>
              <a:latin typeface="Cambria"/>
              <a:ea typeface="Cambria"/>
              <a:cs typeface="Cambria"/>
              <a:sym typeface="Cambria"/>
            </a:endParaRPr>
          </a:p>
        </p:txBody>
      </p:sp>
      <p:pic>
        <p:nvPicPr>
          <p:cNvPr descr="A picture containing photo, table, person, monitor&#10;&#10;Description automatically generated" id="13" name="Google Shape;13;p41"/>
          <p:cNvPicPr preferRelativeResize="0"/>
          <p:nvPr/>
        </p:nvPicPr>
        <p:blipFill rotWithShape="1">
          <a:blip r:embed="rId1">
            <a:alphaModFix/>
          </a:blip>
          <a:srcRect b="0" l="0" r="71976" t="90286"/>
          <a:stretch/>
        </p:blipFill>
        <p:spPr>
          <a:xfrm>
            <a:off x="0" y="6373302"/>
            <a:ext cx="2514600" cy="490308"/>
          </a:xfrm>
          <a:prstGeom prst="rect">
            <a:avLst/>
          </a:prstGeom>
          <a:noFill/>
          <a:ln>
            <a:noFill/>
          </a:ln>
        </p:spPr>
      </p:pic>
      <p:sp>
        <p:nvSpPr>
          <p:cNvPr id="14" name="Google Shape;14;p41"/>
          <p:cNvSpPr txBox="1"/>
          <p:nvPr/>
        </p:nvSpPr>
        <p:spPr>
          <a:xfrm>
            <a:off x="10287000" y="6536937"/>
            <a:ext cx="1066800"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mbria"/>
                <a:ea typeface="Cambria"/>
                <a:cs typeface="Cambria"/>
                <a:sym typeface="Cambria"/>
              </a:rPr>
              <a:t>9/19/2020</a:t>
            </a:r>
            <a:endParaRPr b="1" i="0" sz="1200" u="none" cap="none" strike="noStrike">
              <a:solidFill>
                <a:schemeClr val="dk1"/>
              </a:solidFill>
              <a:latin typeface="Cambria"/>
              <a:ea typeface="Cambria"/>
              <a:cs typeface="Cambria"/>
              <a:sym typeface="Cambria"/>
            </a:endParaRPr>
          </a:p>
        </p:txBody>
      </p:sp>
      <p:sp>
        <p:nvSpPr>
          <p:cNvPr id="15" name="Google Shape;15;p41"/>
          <p:cNvSpPr/>
          <p:nvPr/>
        </p:nvSpPr>
        <p:spPr>
          <a:xfrm>
            <a:off x="10252375" y="6525500"/>
            <a:ext cx="1108500" cy="277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09/01/2021</a:t>
            </a:r>
            <a:endParaRPr b="1"/>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9.png"/><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7.jpg"/><Relationship Id="rId5"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8.jpg"/><Relationship Id="rId4" Type="http://schemas.openxmlformats.org/officeDocument/2006/relationships/image" Target="../media/image15.png"/><Relationship Id="rId5"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1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7.jpg"/><Relationship Id="rId4" Type="http://schemas.openxmlformats.org/officeDocument/2006/relationships/image" Target="../media/image38.png"/><Relationship Id="rId5"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hyperlink" Target="https://www.researchgate.net/publication/5654967_Classification_of_dog_barks_A_machine_learning_approach" TargetMode="External"/><Relationship Id="rId4" Type="http://schemas.openxmlformats.org/officeDocument/2006/relationships/hyperlink" Target="https://www.researchgate.net/profile/Syed_Abdul_Rahman_Al-Haddad/publication/251999286_Animal_voice_recognition_for_identification_ID_detection_system/links/55470d210cf23ff71686f8a6/Animal-voice-recognition-for-identification-ID-detection-system" TargetMode="External"/><Relationship Id="rId5" Type="http://schemas.openxmlformats.org/officeDocument/2006/relationships/hyperlink" Target="https://archives.ismir.net/ismir2011/paper/000128.pdf" TargetMode="External"/><Relationship Id="rId6" Type="http://schemas.openxmlformats.org/officeDocument/2006/relationships/hyperlink" Target="https://wagwalking.com/breed."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txBox="1"/>
          <p:nvPr>
            <p:ph type="ctrTitle"/>
          </p:nvPr>
        </p:nvSpPr>
        <p:spPr>
          <a:xfrm>
            <a:off x="914400" y="762000"/>
            <a:ext cx="103632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US"/>
              <a:t>Dog Behavioural Monitoring System</a:t>
            </a:r>
            <a:endParaRPr/>
          </a:p>
        </p:txBody>
      </p:sp>
      <p:sp>
        <p:nvSpPr>
          <p:cNvPr id="93" name="Google Shape;93;p1"/>
          <p:cNvSpPr txBox="1"/>
          <p:nvPr>
            <p:ph idx="1" type="subTitle"/>
          </p:nvPr>
        </p:nvSpPr>
        <p:spPr>
          <a:xfrm>
            <a:off x="1828800" y="2514600"/>
            <a:ext cx="8534400" cy="2362200"/>
          </a:xfrm>
          <a:prstGeom prst="rect">
            <a:avLst/>
          </a:prstGeom>
          <a:noFill/>
          <a:ln>
            <a:noFill/>
          </a:ln>
        </p:spPr>
        <p:txBody>
          <a:bodyPr anchorCtr="0" anchor="t" bIns="45700" lIns="91425" spcFirstLastPara="1" rIns="91425" wrap="square" tIns="45700">
            <a:noAutofit/>
          </a:bodyPr>
          <a:lstStyle/>
          <a:p>
            <a:pPr indent="0" lvl="0" marL="3200400" rtl="0" algn="l">
              <a:lnSpc>
                <a:spcPct val="100000"/>
              </a:lnSpc>
              <a:spcBef>
                <a:spcPts val="0"/>
              </a:spcBef>
              <a:spcAft>
                <a:spcPts val="0"/>
              </a:spcAft>
              <a:buClr>
                <a:srgbClr val="888888"/>
              </a:buClr>
              <a:buSzPts val="3200"/>
              <a:buNone/>
            </a:pPr>
            <a:r>
              <a:rPr lang="en-US"/>
              <a:t>2020_045</a:t>
            </a:r>
            <a:endParaRPr/>
          </a:p>
          <a:p>
            <a:pPr indent="0" lvl="0" marL="0" rtl="0" algn="ctr">
              <a:lnSpc>
                <a:spcPct val="100000"/>
              </a:lnSpc>
              <a:spcBef>
                <a:spcPts val="0"/>
              </a:spcBef>
              <a:spcAft>
                <a:spcPts val="0"/>
              </a:spcAft>
              <a:buClr>
                <a:srgbClr val="888888"/>
              </a:buClr>
              <a:buSzPts val="3200"/>
              <a:buNone/>
            </a:pPr>
            <a:r>
              <a:t/>
            </a:r>
            <a:endParaRPr/>
          </a:p>
          <a:p>
            <a:pPr indent="0" lvl="0" marL="0" rtl="0" algn="ctr">
              <a:lnSpc>
                <a:spcPct val="100000"/>
              </a:lnSpc>
              <a:spcBef>
                <a:spcPts val="0"/>
              </a:spcBef>
              <a:spcAft>
                <a:spcPts val="0"/>
              </a:spcAft>
              <a:buClr>
                <a:srgbClr val="888888"/>
              </a:buClr>
              <a:buSzPts val="3200"/>
              <a:buNone/>
            </a:pPr>
            <a:r>
              <a:t/>
            </a:r>
            <a:endParaRPr/>
          </a:p>
          <a:p>
            <a:pPr indent="0" lvl="0" marL="0" rtl="0" algn="l">
              <a:lnSpc>
                <a:spcPct val="100000"/>
              </a:lnSpc>
              <a:spcBef>
                <a:spcPts val="0"/>
              </a:spcBef>
              <a:spcAft>
                <a:spcPts val="0"/>
              </a:spcAft>
              <a:buClr>
                <a:srgbClr val="888888"/>
              </a:buClr>
              <a:buSzPts val="3200"/>
              <a:buNone/>
            </a:pPr>
            <a:r>
              <a:rPr lang="en-US">
                <a:solidFill>
                  <a:srgbClr val="000000"/>
                </a:solidFill>
                <a:latin typeface="Arial"/>
                <a:ea typeface="Arial"/>
                <a:cs typeface="Arial"/>
                <a:sym typeface="Arial"/>
              </a:rPr>
              <a:t>                </a:t>
            </a:r>
            <a:r>
              <a:rPr lang="en-US">
                <a:solidFill>
                  <a:srgbClr val="000000"/>
                </a:solidFill>
                <a:latin typeface="Arial"/>
                <a:ea typeface="Arial"/>
                <a:cs typeface="Arial"/>
                <a:sym typeface="Arial"/>
              </a:rPr>
              <a:t>Final Presentation &amp; Viva</a:t>
            </a:r>
            <a:endParaRPr>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9"/>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US"/>
              <a:t>Methodology</a:t>
            </a:r>
            <a:endParaRPr/>
          </a:p>
        </p:txBody>
      </p:sp>
      <p:sp>
        <p:nvSpPr>
          <p:cNvPr id="173" name="Google Shape;173;p9"/>
          <p:cNvSpPr txBox="1"/>
          <p:nvPr>
            <p:ph idx="1" type="body"/>
          </p:nvPr>
        </p:nvSpPr>
        <p:spPr>
          <a:xfrm>
            <a:off x="304800" y="1143000"/>
            <a:ext cx="11396700" cy="5376600"/>
          </a:xfrm>
          <a:prstGeom prst="rect">
            <a:avLst/>
          </a:prstGeom>
          <a:noFill/>
          <a:ln>
            <a:noFill/>
          </a:ln>
        </p:spPr>
        <p:txBody>
          <a:bodyPr anchorCtr="0" anchor="t" bIns="45700" lIns="91425" spcFirstLastPara="1" rIns="91425" wrap="square" tIns="45700">
            <a:noAutofit/>
          </a:bodyPr>
          <a:lstStyle/>
          <a:p>
            <a:pPr indent="-361950" lvl="0" marL="457200" rtl="0" algn="l">
              <a:lnSpc>
                <a:spcPct val="150000"/>
              </a:lnSpc>
              <a:spcBef>
                <a:spcPts val="0"/>
              </a:spcBef>
              <a:spcAft>
                <a:spcPts val="0"/>
              </a:spcAft>
              <a:buSzPts val="2100"/>
              <a:buFont typeface="Arial"/>
              <a:buChar char="•"/>
            </a:pPr>
            <a:r>
              <a:rPr lang="en-US" sz="2100">
                <a:latin typeface="Arial"/>
                <a:ea typeface="Arial"/>
                <a:cs typeface="Arial"/>
                <a:sym typeface="Arial"/>
              </a:rPr>
              <a:t>In order to identify the breed of the dog, the dog owner is asked to upload a photo or a small video of the dog via the mobile application. For identification of the dog breed, uploaded photo or small video is processed through the Inception V3 model which is trained to identify dog breed using transfer learning.</a:t>
            </a:r>
            <a:r>
              <a:rPr lang="en-US" sz="2100">
                <a:highlight>
                  <a:srgbClr val="FFFF00"/>
                </a:highlight>
                <a:latin typeface="Arial"/>
                <a:ea typeface="Arial"/>
                <a:cs typeface="Arial"/>
                <a:sym typeface="Arial"/>
              </a:rPr>
              <a:t> </a:t>
            </a:r>
            <a:endParaRPr sz="2100">
              <a:latin typeface="Arial"/>
              <a:ea typeface="Arial"/>
              <a:cs typeface="Arial"/>
              <a:sym typeface="Arial"/>
            </a:endParaRPr>
          </a:p>
          <a:p>
            <a:pPr indent="-361950" lvl="0" marL="457200" rtl="0" algn="just">
              <a:lnSpc>
                <a:spcPct val="150000"/>
              </a:lnSpc>
              <a:spcBef>
                <a:spcPts val="0"/>
              </a:spcBef>
              <a:spcAft>
                <a:spcPts val="0"/>
              </a:spcAft>
              <a:buSzPts val="2100"/>
              <a:buFont typeface="Arial"/>
              <a:buChar char="•"/>
            </a:pPr>
            <a:r>
              <a:rPr lang="en-US" sz="2100">
                <a:latin typeface="Arial"/>
                <a:ea typeface="Arial"/>
                <a:cs typeface="Arial"/>
                <a:sym typeface="Arial"/>
              </a:rPr>
              <a:t>The dog breed which is identified using the photo or small video uploaded by the application user and the basic information regarding the dog like birthday, name, gender which are also input by the user through the application will be stored in the database. The resting time periods and the active time periods according to the two breeds (Pomeranian and German Shepherd) analysed in this proposed system and the age calculated according to the user input birthday will be stored.</a:t>
            </a:r>
            <a:endParaRPr sz="2100">
              <a:latin typeface="Arial"/>
              <a:ea typeface="Arial"/>
              <a:cs typeface="Arial"/>
              <a:sym typeface="Arial"/>
            </a:endParaRPr>
          </a:p>
        </p:txBody>
      </p:sp>
      <p:sp>
        <p:nvSpPr>
          <p:cNvPr id="174" name="Google Shape;174;p9"/>
          <p:cNvSpPr/>
          <p:nvPr/>
        </p:nvSpPr>
        <p:spPr>
          <a:xfrm>
            <a:off x="2699175" y="6519725"/>
            <a:ext cx="1575600" cy="338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9"/>
          <p:cNvSpPr/>
          <p:nvPr/>
        </p:nvSpPr>
        <p:spPr>
          <a:xfrm>
            <a:off x="2606925" y="6565650"/>
            <a:ext cx="1629300" cy="311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IT16175426</a:t>
            </a:r>
            <a:endParaRPr b="1" i="0" sz="1400" u="none" cap="none" strike="noStrike">
              <a:solidFill>
                <a:srgbClr val="000000"/>
              </a:solidFill>
              <a:latin typeface="Arial"/>
              <a:ea typeface="Arial"/>
              <a:cs typeface="Arial"/>
              <a:sym typeface="Arial"/>
            </a:endParaRPr>
          </a:p>
        </p:txBody>
      </p:sp>
      <p:sp>
        <p:nvSpPr>
          <p:cNvPr id="176" name="Google Shape;176;p9"/>
          <p:cNvSpPr/>
          <p:nvPr/>
        </p:nvSpPr>
        <p:spPr>
          <a:xfrm>
            <a:off x="4414000" y="6546950"/>
            <a:ext cx="1836600" cy="311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Herath HMKS</a:t>
            </a:r>
            <a:endParaRPr b="1" i="0" sz="1400" u="none" cap="none" strike="noStrike">
              <a:solidFill>
                <a:srgbClr val="000000"/>
              </a:solidFill>
              <a:latin typeface="Arial"/>
              <a:ea typeface="Arial"/>
              <a:cs typeface="Arial"/>
              <a:sym typeface="Arial"/>
            </a:endParaRPr>
          </a:p>
        </p:txBody>
      </p:sp>
      <p:sp>
        <p:nvSpPr>
          <p:cNvPr id="177" name="Google Shape;177;p9"/>
          <p:cNvSpPr/>
          <p:nvPr/>
        </p:nvSpPr>
        <p:spPr>
          <a:xfrm>
            <a:off x="6406200" y="6522050"/>
            <a:ext cx="1575600" cy="243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9"/>
          <p:cNvSpPr/>
          <p:nvPr/>
        </p:nvSpPr>
        <p:spPr>
          <a:xfrm>
            <a:off x="6428375" y="6519600"/>
            <a:ext cx="1575600" cy="338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2020-045</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0"/>
          <p:cNvSpPr txBox="1"/>
          <p:nvPr>
            <p:ph type="title"/>
          </p:nvPr>
        </p:nvSpPr>
        <p:spPr>
          <a:xfrm>
            <a:off x="304800" y="304800"/>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n-US"/>
              <a:t>Methodology </a:t>
            </a:r>
            <a:endParaRPr/>
          </a:p>
        </p:txBody>
      </p:sp>
      <p:sp>
        <p:nvSpPr>
          <p:cNvPr id="185" name="Google Shape;185;p10"/>
          <p:cNvSpPr txBox="1"/>
          <p:nvPr>
            <p:ph idx="1" type="body"/>
          </p:nvPr>
        </p:nvSpPr>
        <p:spPr>
          <a:xfrm>
            <a:off x="304800" y="1143000"/>
            <a:ext cx="11100600" cy="5293200"/>
          </a:xfrm>
          <a:prstGeom prst="rect">
            <a:avLst/>
          </a:prstGeom>
          <a:noFill/>
          <a:ln>
            <a:noFill/>
          </a:ln>
        </p:spPr>
        <p:txBody>
          <a:bodyPr anchorCtr="0" anchor="t" bIns="45700" lIns="91425" spcFirstLastPara="1" rIns="91425" wrap="square" tIns="45700">
            <a:noAutofit/>
          </a:bodyPr>
          <a:lstStyle/>
          <a:p>
            <a:pPr indent="-368300" lvl="0" marL="457200" rtl="0" algn="just">
              <a:lnSpc>
                <a:spcPct val="150000"/>
              </a:lnSpc>
              <a:spcBef>
                <a:spcPts val="1000"/>
              </a:spcBef>
              <a:spcAft>
                <a:spcPts val="0"/>
              </a:spcAft>
              <a:buSzPts val="2200"/>
              <a:buFont typeface="Arial"/>
              <a:buChar char="●"/>
            </a:pPr>
            <a:r>
              <a:rPr lang="en-US" sz="2200">
                <a:latin typeface="Arial"/>
                <a:ea typeface="Arial"/>
                <a:cs typeface="Arial"/>
                <a:sym typeface="Arial"/>
              </a:rPr>
              <a:t>An API is developed  using flask framework to handle the communication between the dog breed identification model and the mobile application.</a:t>
            </a:r>
            <a:endParaRPr sz="2200">
              <a:latin typeface="Arial"/>
              <a:ea typeface="Arial"/>
              <a:cs typeface="Arial"/>
              <a:sym typeface="Arial"/>
            </a:endParaRPr>
          </a:p>
          <a:p>
            <a:pPr indent="-368300" lvl="0" marL="457200" rtl="0" algn="just">
              <a:lnSpc>
                <a:spcPct val="150000"/>
              </a:lnSpc>
              <a:spcBef>
                <a:spcPts val="1000"/>
              </a:spcBef>
              <a:spcAft>
                <a:spcPts val="0"/>
              </a:spcAft>
              <a:buSzPts val="2200"/>
              <a:buFont typeface="Arial"/>
              <a:buChar char="●"/>
            </a:pPr>
            <a:r>
              <a:rPr lang="en-US" sz="2200">
                <a:latin typeface="Arial"/>
                <a:ea typeface="Arial"/>
                <a:cs typeface="Arial"/>
                <a:sym typeface="Arial"/>
              </a:rPr>
              <a:t>The API has a endpoint called </a:t>
            </a:r>
            <a:r>
              <a:rPr i="1" lang="en-US" sz="2200">
                <a:latin typeface="Arial"/>
                <a:ea typeface="Arial"/>
                <a:cs typeface="Arial"/>
                <a:sym typeface="Arial"/>
              </a:rPr>
              <a:t>‘/predict’ </a:t>
            </a:r>
            <a:r>
              <a:rPr lang="en-US" sz="2200">
                <a:latin typeface="Arial"/>
                <a:ea typeface="Arial"/>
                <a:cs typeface="Arial"/>
                <a:sym typeface="Arial"/>
              </a:rPr>
              <a:t>, from the mobile application a post request is submitted to this url with user uploaded photo or video. Then in the API first the file type of the uploaded file is checked if it is a video or an image.</a:t>
            </a:r>
            <a:endParaRPr sz="2200">
              <a:latin typeface="Arial"/>
              <a:ea typeface="Arial"/>
              <a:cs typeface="Arial"/>
              <a:sym typeface="Arial"/>
            </a:endParaRPr>
          </a:p>
          <a:p>
            <a:pPr indent="-368300" lvl="0" marL="457200" rtl="0" algn="just">
              <a:lnSpc>
                <a:spcPct val="150000"/>
              </a:lnSpc>
              <a:spcBef>
                <a:spcPts val="1000"/>
              </a:spcBef>
              <a:spcAft>
                <a:spcPts val="0"/>
              </a:spcAft>
              <a:buSzPts val="2200"/>
              <a:buFont typeface="Arial"/>
              <a:buChar char="●"/>
            </a:pPr>
            <a:r>
              <a:rPr lang="en-US" sz="2200">
                <a:latin typeface="Arial"/>
                <a:ea typeface="Arial"/>
                <a:cs typeface="Arial"/>
                <a:sym typeface="Arial"/>
              </a:rPr>
              <a:t>If the uploaded file is an image </a:t>
            </a:r>
            <a:r>
              <a:rPr i="1" lang="en-US" sz="2200">
                <a:latin typeface="Arial"/>
                <a:ea typeface="Arial"/>
                <a:cs typeface="Arial"/>
                <a:sym typeface="Arial"/>
              </a:rPr>
              <a:t>‘predict_from_image’</a:t>
            </a:r>
            <a:r>
              <a:rPr lang="en-US" sz="2200">
                <a:latin typeface="Arial"/>
                <a:ea typeface="Arial"/>
                <a:cs typeface="Arial"/>
                <a:sym typeface="Arial"/>
              </a:rPr>
              <a:t> function is called.  There the image is pre-processed using image generator function which uses tensorflow to preprocess the image.  And the preprocessed image is passed to the predict function to make the prediction of the breed.</a:t>
            </a:r>
            <a:endParaRPr sz="2200">
              <a:latin typeface="Arial"/>
              <a:ea typeface="Arial"/>
              <a:cs typeface="Arial"/>
              <a:sym typeface="Arial"/>
            </a:endParaRPr>
          </a:p>
        </p:txBody>
      </p:sp>
      <p:sp>
        <p:nvSpPr>
          <p:cNvPr id="186" name="Google Shape;186;p10"/>
          <p:cNvSpPr/>
          <p:nvPr/>
        </p:nvSpPr>
        <p:spPr>
          <a:xfrm>
            <a:off x="2699175" y="6519725"/>
            <a:ext cx="1575600" cy="338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0"/>
          <p:cNvSpPr/>
          <p:nvPr/>
        </p:nvSpPr>
        <p:spPr>
          <a:xfrm>
            <a:off x="2606925" y="6546900"/>
            <a:ext cx="1629300" cy="311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IT16175426</a:t>
            </a:r>
            <a:endParaRPr b="1" i="0" sz="1400" u="none" cap="none" strike="noStrike">
              <a:solidFill>
                <a:srgbClr val="000000"/>
              </a:solidFill>
              <a:latin typeface="Arial"/>
              <a:ea typeface="Arial"/>
              <a:cs typeface="Arial"/>
              <a:sym typeface="Arial"/>
            </a:endParaRPr>
          </a:p>
        </p:txBody>
      </p:sp>
      <p:sp>
        <p:nvSpPr>
          <p:cNvPr id="188" name="Google Shape;188;p10"/>
          <p:cNvSpPr/>
          <p:nvPr/>
        </p:nvSpPr>
        <p:spPr>
          <a:xfrm>
            <a:off x="4414000" y="6546950"/>
            <a:ext cx="1853100" cy="311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Herath HMKS</a:t>
            </a:r>
            <a:endParaRPr b="1" i="0" sz="1400" u="none" cap="none" strike="noStrike">
              <a:solidFill>
                <a:srgbClr val="000000"/>
              </a:solidFill>
              <a:latin typeface="Arial"/>
              <a:ea typeface="Arial"/>
              <a:cs typeface="Arial"/>
              <a:sym typeface="Arial"/>
            </a:endParaRPr>
          </a:p>
        </p:txBody>
      </p:sp>
      <p:sp>
        <p:nvSpPr>
          <p:cNvPr id="189" name="Google Shape;189;p10"/>
          <p:cNvSpPr/>
          <p:nvPr/>
        </p:nvSpPr>
        <p:spPr>
          <a:xfrm>
            <a:off x="6406200" y="6522050"/>
            <a:ext cx="1575600" cy="311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0"/>
          <p:cNvSpPr/>
          <p:nvPr/>
        </p:nvSpPr>
        <p:spPr>
          <a:xfrm>
            <a:off x="6428375" y="6519600"/>
            <a:ext cx="1575600" cy="338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2020-045</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ab9b25909c_1_0"/>
          <p:cNvSpPr txBox="1"/>
          <p:nvPr>
            <p:ph type="title"/>
          </p:nvPr>
        </p:nvSpPr>
        <p:spPr>
          <a:xfrm>
            <a:off x="304800" y="304800"/>
            <a:ext cx="11684100" cy="792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n-US"/>
              <a:t>Methodology </a:t>
            </a:r>
            <a:endParaRPr/>
          </a:p>
        </p:txBody>
      </p:sp>
      <p:sp>
        <p:nvSpPr>
          <p:cNvPr id="197" name="Google Shape;197;gab9b25909c_1_0"/>
          <p:cNvSpPr txBox="1"/>
          <p:nvPr>
            <p:ph idx="1" type="body"/>
          </p:nvPr>
        </p:nvSpPr>
        <p:spPr>
          <a:xfrm>
            <a:off x="304800" y="1143000"/>
            <a:ext cx="11219100" cy="5181600"/>
          </a:xfrm>
          <a:prstGeom prst="rect">
            <a:avLst/>
          </a:prstGeom>
        </p:spPr>
        <p:txBody>
          <a:bodyPr anchorCtr="0" anchor="t" bIns="45700" lIns="91425" spcFirstLastPara="1" rIns="91425" wrap="square" tIns="45700">
            <a:noAutofit/>
          </a:bodyPr>
          <a:lstStyle/>
          <a:p>
            <a:pPr indent="-361950" lvl="0" marL="457200" rtl="0" algn="just">
              <a:lnSpc>
                <a:spcPct val="150000"/>
              </a:lnSpc>
              <a:spcBef>
                <a:spcPts val="1000"/>
              </a:spcBef>
              <a:spcAft>
                <a:spcPts val="0"/>
              </a:spcAft>
              <a:buSzPts val="2100"/>
              <a:buChar char="•"/>
            </a:pPr>
            <a:r>
              <a:rPr lang="en-US" sz="2100">
                <a:latin typeface="Arial"/>
                <a:ea typeface="Arial"/>
                <a:cs typeface="Arial"/>
                <a:sym typeface="Arial"/>
              </a:rPr>
              <a:t>If the uploaded file is a video </a:t>
            </a:r>
            <a:r>
              <a:rPr i="1" lang="en-US" sz="2100">
                <a:latin typeface="Arial"/>
                <a:ea typeface="Arial"/>
                <a:cs typeface="Arial"/>
                <a:sym typeface="Arial"/>
              </a:rPr>
              <a:t>‘predict_from_video’</a:t>
            </a:r>
            <a:r>
              <a:rPr lang="en-US" sz="2100">
                <a:latin typeface="Arial"/>
                <a:ea typeface="Arial"/>
                <a:cs typeface="Arial"/>
                <a:sym typeface="Arial"/>
              </a:rPr>
              <a:t> function is called.  There the video’s frame rate is reduced 5 and then it is splitted into frames and each frame is preprocessed using image generator function and passed to the predict function to make the prediction. Prediction probability of each frame is assigned to an array. At last the maximum probability breed is taken as the prediction.</a:t>
            </a:r>
            <a:endParaRPr sz="3100"/>
          </a:p>
        </p:txBody>
      </p:sp>
      <p:sp>
        <p:nvSpPr>
          <p:cNvPr id="198" name="Google Shape;198;gab9b25909c_1_0"/>
          <p:cNvSpPr/>
          <p:nvPr/>
        </p:nvSpPr>
        <p:spPr>
          <a:xfrm>
            <a:off x="2710625" y="6591300"/>
            <a:ext cx="1525500" cy="266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IT16175426</a:t>
            </a:r>
            <a:endParaRPr b="1"/>
          </a:p>
        </p:txBody>
      </p:sp>
      <p:sp>
        <p:nvSpPr>
          <p:cNvPr id="199" name="Google Shape;199;gab9b25909c_1_0"/>
          <p:cNvSpPr/>
          <p:nvPr/>
        </p:nvSpPr>
        <p:spPr>
          <a:xfrm>
            <a:off x="4354750" y="6591300"/>
            <a:ext cx="1955100" cy="192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Herath HMKS</a:t>
            </a:r>
            <a:endParaRPr b="1"/>
          </a:p>
        </p:txBody>
      </p:sp>
      <p:sp>
        <p:nvSpPr>
          <p:cNvPr id="200" name="Google Shape;200;gab9b25909c_1_0"/>
          <p:cNvSpPr/>
          <p:nvPr/>
        </p:nvSpPr>
        <p:spPr>
          <a:xfrm>
            <a:off x="6428475" y="6591300"/>
            <a:ext cx="1599600" cy="192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2020-045</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gab9b25909c_1_6"/>
          <p:cNvPicPr preferRelativeResize="0"/>
          <p:nvPr/>
        </p:nvPicPr>
        <p:blipFill rotWithShape="1">
          <a:blip r:embed="rId3">
            <a:alphaModFix/>
          </a:blip>
          <a:srcRect b="0" l="0" r="8491" t="0"/>
          <a:stretch/>
        </p:blipFill>
        <p:spPr>
          <a:xfrm>
            <a:off x="4200850" y="207700"/>
            <a:ext cx="3547850" cy="5550100"/>
          </a:xfrm>
          <a:prstGeom prst="rect">
            <a:avLst/>
          </a:prstGeom>
          <a:noFill/>
          <a:ln>
            <a:noFill/>
          </a:ln>
        </p:spPr>
      </p:pic>
      <p:pic>
        <p:nvPicPr>
          <p:cNvPr id="207" name="Google Shape;207;gab9b25909c_1_6"/>
          <p:cNvPicPr preferRelativeResize="0"/>
          <p:nvPr/>
        </p:nvPicPr>
        <p:blipFill>
          <a:blip r:embed="rId4">
            <a:alphaModFix/>
          </a:blip>
          <a:stretch>
            <a:fillRect/>
          </a:stretch>
        </p:blipFill>
        <p:spPr>
          <a:xfrm>
            <a:off x="7977125" y="228600"/>
            <a:ext cx="3487426" cy="5550100"/>
          </a:xfrm>
          <a:prstGeom prst="rect">
            <a:avLst/>
          </a:prstGeom>
          <a:noFill/>
          <a:ln>
            <a:noFill/>
          </a:ln>
        </p:spPr>
      </p:pic>
      <p:pic>
        <p:nvPicPr>
          <p:cNvPr id="208" name="Google Shape;208;gab9b25909c_1_6"/>
          <p:cNvPicPr preferRelativeResize="0"/>
          <p:nvPr/>
        </p:nvPicPr>
        <p:blipFill>
          <a:blip r:embed="rId5">
            <a:alphaModFix/>
          </a:blip>
          <a:stretch>
            <a:fillRect/>
          </a:stretch>
        </p:blipFill>
        <p:spPr>
          <a:xfrm>
            <a:off x="152400" y="263000"/>
            <a:ext cx="3820026" cy="5550100"/>
          </a:xfrm>
          <a:prstGeom prst="rect">
            <a:avLst/>
          </a:prstGeom>
          <a:noFill/>
          <a:ln>
            <a:noFill/>
          </a:ln>
        </p:spPr>
      </p:pic>
      <p:sp>
        <p:nvSpPr>
          <p:cNvPr id="209" name="Google Shape;209;gab9b25909c_1_6"/>
          <p:cNvSpPr/>
          <p:nvPr/>
        </p:nvSpPr>
        <p:spPr>
          <a:xfrm>
            <a:off x="2586250" y="6559500"/>
            <a:ext cx="1694400" cy="222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IT16175426</a:t>
            </a:r>
            <a:endParaRPr b="1"/>
          </a:p>
        </p:txBody>
      </p:sp>
      <p:sp>
        <p:nvSpPr>
          <p:cNvPr id="210" name="Google Shape;210;gab9b25909c_1_6"/>
          <p:cNvSpPr/>
          <p:nvPr/>
        </p:nvSpPr>
        <p:spPr>
          <a:xfrm>
            <a:off x="4384375" y="6559500"/>
            <a:ext cx="1896000" cy="222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Herath HMKS</a:t>
            </a:r>
            <a:endParaRPr b="1"/>
          </a:p>
        </p:txBody>
      </p:sp>
      <p:sp>
        <p:nvSpPr>
          <p:cNvPr id="211" name="Google Shape;211;gab9b25909c_1_6"/>
          <p:cNvSpPr/>
          <p:nvPr/>
        </p:nvSpPr>
        <p:spPr>
          <a:xfrm>
            <a:off x="6443250" y="6559400"/>
            <a:ext cx="1533900" cy="222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2020-045</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1"/>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US"/>
              <a:t>Achievements</a:t>
            </a:r>
            <a:endParaRPr/>
          </a:p>
        </p:txBody>
      </p:sp>
      <p:sp>
        <p:nvSpPr>
          <p:cNvPr id="217" name="Google Shape;217;p11"/>
          <p:cNvSpPr/>
          <p:nvPr/>
        </p:nvSpPr>
        <p:spPr>
          <a:xfrm>
            <a:off x="2699175" y="6519725"/>
            <a:ext cx="1575600" cy="338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1"/>
          <p:cNvSpPr/>
          <p:nvPr/>
        </p:nvSpPr>
        <p:spPr>
          <a:xfrm>
            <a:off x="2606925" y="6546900"/>
            <a:ext cx="1629300" cy="311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IT16175426</a:t>
            </a:r>
            <a:endParaRPr b="1" i="0" sz="1400" u="none" cap="none" strike="noStrike">
              <a:solidFill>
                <a:srgbClr val="000000"/>
              </a:solidFill>
              <a:latin typeface="Arial"/>
              <a:ea typeface="Arial"/>
              <a:cs typeface="Arial"/>
              <a:sym typeface="Arial"/>
            </a:endParaRPr>
          </a:p>
        </p:txBody>
      </p:sp>
      <p:sp>
        <p:nvSpPr>
          <p:cNvPr id="219" name="Google Shape;219;p11"/>
          <p:cNvSpPr/>
          <p:nvPr/>
        </p:nvSpPr>
        <p:spPr>
          <a:xfrm>
            <a:off x="4390500" y="6498875"/>
            <a:ext cx="1923000" cy="311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1"/>
          <p:cNvSpPr/>
          <p:nvPr/>
        </p:nvSpPr>
        <p:spPr>
          <a:xfrm>
            <a:off x="6467775" y="6498875"/>
            <a:ext cx="1923000" cy="311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1"/>
          <p:cNvSpPr/>
          <p:nvPr/>
        </p:nvSpPr>
        <p:spPr>
          <a:xfrm>
            <a:off x="4414000" y="6546950"/>
            <a:ext cx="1853100" cy="311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Herath HMKS</a:t>
            </a:r>
            <a:endParaRPr b="1" i="0" sz="1400" u="none" cap="none" strike="noStrike">
              <a:solidFill>
                <a:srgbClr val="000000"/>
              </a:solidFill>
              <a:latin typeface="Arial"/>
              <a:ea typeface="Arial"/>
              <a:cs typeface="Arial"/>
              <a:sym typeface="Arial"/>
            </a:endParaRPr>
          </a:p>
        </p:txBody>
      </p:sp>
      <p:sp>
        <p:nvSpPr>
          <p:cNvPr id="222" name="Google Shape;222;p11"/>
          <p:cNvSpPr/>
          <p:nvPr/>
        </p:nvSpPr>
        <p:spPr>
          <a:xfrm>
            <a:off x="6428375" y="6519600"/>
            <a:ext cx="1575600" cy="338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2020-045</a:t>
            </a:r>
            <a:endParaRPr b="1" i="0" sz="1400" u="none" cap="none" strike="noStrike">
              <a:solidFill>
                <a:srgbClr val="000000"/>
              </a:solidFill>
              <a:latin typeface="Arial"/>
              <a:ea typeface="Arial"/>
              <a:cs typeface="Arial"/>
              <a:sym typeface="Arial"/>
            </a:endParaRPr>
          </a:p>
        </p:txBody>
      </p:sp>
      <p:pic>
        <p:nvPicPr>
          <p:cNvPr id="223" name="Google Shape;223;p11"/>
          <p:cNvPicPr preferRelativeResize="0"/>
          <p:nvPr/>
        </p:nvPicPr>
        <p:blipFill rotWithShape="1">
          <a:blip r:embed="rId3">
            <a:alphaModFix/>
          </a:blip>
          <a:srcRect b="0" l="0" r="0" t="0"/>
          <a:stretch/>
        </p:blipFill>
        <p:spPr>
          <a:xfrm>
            <a:off x="1441050" y="1959475"/>
            <a:ext cx="3114675" cy="1733550"/>
          </a:xfrm>
          <a:prstGeom prst="rect">
            <a:avLst/>
          </a:prstGeom>
          <a:noFill/>
          <a:ln>
            <a:noFill/>
          </a:ln>
        </p:spPr>
      </p:pic>
      <p:sp>
        <p:nvSpPr>
          <p:cNvPr id="224" name="Google Shape;224;p11"/>
          <p:cNvSpPr txBox="1"/>
          <p:nvPr/>
        </p:nvSpPr>
        <p:spPr>
          <a:xfrm>
            <a:off x="1441075" y="3895575"/>
            <a:ext cx="3239400" cy="48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mbria"/>
                <a:ea typeface="Cambria"/>
                <a:cs typeface="Cambria"/>
                <a:sym typeface="Cambria"/>
              </a:rPr>
              <a:t>Inception V3 model accuracy - 89%+</a:t>
            </a:r>
            <a:endParaRPr b="1" i="0" sz="1400" u="none" cap="none" strike="noStrike">
              <a:solidFill>
                <a:srgbClr val="000000"/>
              </a:solidFill>
              <a:latin typeface="Cambria"/>
              <a:ea typeface="Cambria"/>
              <a:cs typeface="Cambria"/>
              <a:sym typeface="Cambria"/>
            </a:endParaRPr>
          </a:p>
        </p:txBody>
      </p:sp>
      <p:pic>
        <p:nvPicPr>
          <p:cNvPr id="225" name="Google Shape;225;p11"/>
          <p:cNvPicPr preferRelativeResize="0"/>
          <p:nvPr/>
        </p:nvPicPr>
        <p:blipFill rotWithShape="1">
          <a:blip r:embed="rId4">
            <a:alphaModFix/>
          </a:blip>
          <a:srcRect b="0" l="0" r="0" t="0"/>
          <a:stretch/>
        </p:blipFill>
        <p:spPr>
          <a:xfrm>
            <a:off x="5370550" y="3001148"/>
            <a:ext cx="2695475" cy="2731150"/>
          </a:xfrm>
          <a:prstGeom prst="rect">
            <a:avLst/>
          </a:prstGeom>
          <a:noFill/>
          <a:ln>
            <a:noFill/>
          </a:ln>
        </p:spPr>
      </p:pic>
      <p:pic>
        <p:nvPicPr>
          <p:cNvPr id="226" name="Google Shape;226;p11"/>
          <p:cNvPicPr preferRelativeResize="0"/>
          <p:nvPr/>
        </p:nvPicPr>
        <p:blipFill rotWithShape="1">
          <a:blip r:embed="rId5">
            <a:alphaModFix/>
          </a:blip>
          <a:srcRect b="0" l="0" r="0" t="0"/>
          <a:stretch/>
        </p:blipFill>
        <p:spPr>
          <a:xfrm>
            <a:off x="8637075" y="1718200"/>
            <a:ext cx="2427550" cy="2399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3"/>
          <p:cNvSpPr txBox="1"/>
          <p:nvPr>
            <p:ph type="title"/>
          </p:nvPr>
        </p:nvSpPr>
        <p:spPr>
          <a:xfrm>
            <a:off x="963084" y="2837087"/>
            <a:ext cx="10363200" cy="13620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Arial"/>
              <a:buNone/>
            </a:pPr>
            <a:r>
              <a:rPr lang="en-US"/>
              <a:t>Walking Pattern Recognition</a:t>
            </a:r>
            <a:endParaRPr/>
          </a:p>
        </p:txBody>
      </p:sp>
      <p:pic>
        <p:nvPicPr>
          <p:cNvPr id="232" name="Google Shape;232;p13"/>
          <p:cNvPicPr preferRelativeResize="0"/>
          <p:nvPr/>
        </p:nvPicPr>
        <p:blipFill rotWithShape="1">
          <a:blip r:embed="rId3">
            <a:alphaModFix/>
          </a:blip>
          <a:srcRect b="0" l="0" r="0" t="0"/>
          <a:stretch/>
        </p:blipFill>
        <p:spPr>
          <a:xfrm>
            <a:off x="9729825" y="117675"/>
            <a:ext cx="2462175" cy="2396150"/>
          </a:xfrm>
          <a:prstGeom prst="rect">
            <a:avLst/>
          </a:prstGeom>
          <a:noFill/>
          <a:ln>
            <a:noFill/>
          </a:ln>
        </p:spPr>
      </p:pic>
      <p:sp>
        <p:nvSpPr>
          <p:cNvPr id="233" name="Google Shape;233;p13"/>
          <p:cNvSpPr/>
          <p:nvPr/>
        </p:nvSpPr>
        <p:spPr>
          <a:xfrm>
            <a:off x="2699175" y="6522050"/>
            <a:ext cx="1459500" cy="278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3"/>
          <p:cNvSpPr txBox="1"/>
          <p:nvPr/>
        </p:nvSpPr>
        <p:spPr>
          <a:xfrm>
            <a:off x="2797575" y="6336700"/>
            <a:ext cx="1361100" cy="50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mbria"/>
                <a:ea typeface="Cambria"/>
                <a:cs typeface="Cambria"/>
                <a:sym typeface="Cambria"/>
              </a:rPr>
              <a:t>IT17133678</a:t>
            </a:r>
            <a:endParaRPr b="1" i="0" sz="1600" u="none" cap="none" strike="noStrike">
              <a:solidFill>
                <a:srgbClr val="000000"/>
              </a:solidFill>
              <a:latin typeface="Cambria"/>
              <a:ea typeface="Cambria"/>
              <a:cs typeface="Cambria"/>
              <a:sym typeface="Cambria"/>
            </a:endParaRPr>
          </a:p>
        </p:txBody>
      </p:sp>
      <p:sp>
        <p:nvSpPr>
          <p:cNvPr id="235" name="Google Shape;235;p13"/>
          <p:cNvSpPr/>
          <p:nvPr/>
        </p:nvSpPr>
        <p:spPr>
          <a:xfrm>
            <a:off x="4460025" y="6577650"/>
            <a:ext cx="2050500" cy="222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3"/>
          <p:cNvSpPr txBox="1"/>
          <p:nvPr/>
        </p:nvSpPr>
        <p:spPr>
          <a:xfrm>
            <a:off x="4865475" y="6336700"/>
            <a:ext cx="1737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mbria"/>
                <a:ea typeface="Cambria"/>
                <a:cs typeface="Cambria"/>
                <a:sym typeface="Cambria"/>
              </a:rPr>
              <a:t>Boteju W.J.M</a:t>
            </a:r>
            <a:endParaRPr b="1" i="0" sz="1700" u="none" cap="none" strike="noStrike">
              <a:solidFill>
                <a:srgbClr val="000000"/>
              </a:solidFill>
              <a:latin typeface="Cambria"/>
              <a:ea typeface="Cambria"/>
              <a:cs typeface="Cambria"/>
              <a:sym typeface="Cambria"/>
            </a:endParaRPr>
          </a:p>
        </p:txBody>
      </p:sp>
      <p:sp>
        <p:nvSpPr>
          <p:cNvPr id="237" name="Google Shape;237;p13"/>
          <p:cNvSpPr/>
          <p:nvPr/>
        </p:nvSpPr>
        <p:spPr>
          <a:xfrm>
            <a:off x="6765325" y="6556800"/>
            <a:ext cx="1563600" cy="27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3"/>
          <p:cNvSpPr txBox="1"/>
          <p:nvPr/>
        </p:nvSpPr>
        <p:spPr>
          <a:xfrm>
            <a:off x="6997025" y="6373750"/>
            <a:ext cx="11931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mbria"/>
                <a:ea typeface="Cambria"/>
                <a:cs typeface="Cambria"/>
                <a:sym typeface="Cambria"/>
              </a:rPr>
              <a:t>2020_045</a:t>
            </a:r>
            <a:endParaRPr b="1" i="0" sz="1400" u="none" cap="none" strike="noStrike">
              <a:solidFill>
                <a:srgbClr val="000000"/>
              </a:solidFill>
              <a:latin typeface="Cambria"/>
              <a:ea typeface="Cambria"/>
              <a:cs typeface="Cambria"/>
              <a:sym typeface="Cambr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4"/>
          <p:cNvSpPr txBox="1"/>
          <p:nvPr/>
        </p:nvSpPr>
        <p:spPr>
          <a:xfrm>
            <a:off x="822500" y="1760850"/>
            <a:ext cx="10819800" cy="4251600"/>
          </a:xfrm>
          <a:prstGeom prst="rect">
            <a:avLst/>
          </a:prstGeom>
          <a:noFill/>
          <a:ln>
            <a:noFill/>
          </a:ln>
        </p:spPr>
        <p:txBody>
          <a:bodyPr anchorCtr="0" anchor="t" bIns="91425" lIns="91425" spcFirstLastPara="1" rIns="91425" wrap="square" tIns="91425">
            <a:noAutofit/>
          </a:bodyPr>
          <a:lstStyle/>
          <a:p>
            <a:pPr indent="0" lvl="0" marL="342900" marR="0" rtl="0" algn="just">
              <a:lnSpc>
                <a:spcPct val="115000"/>
              </a:lnSpc>
              <a:spcBef>
                <a:spcPts val="0"/>
              </a:spcBef>
              <a:spcAft>
                <a:spcPts val="0"/>
              </a:spcAft>
              <a:buClr>
                <a:srgbClr val="000000"/>
              </a:buClr>
              <a:buSzPts val="2700"/>
              <a:buFont typeface="Arial"/>
              <a:buNone/>
            </a:pPr>
            <a:r>
              <a:rPr b="0" i="0" lang="en-US" sz="2000" u="none" cap="none" strike="noStrike">
                <a:solidFill>
                  <a:schemeClr val="dk1"/>
                </a:solidFill>
                <a:latin typeface="Arial"/>
                <a:ea typeface="Arial"/>
                <a:cs typeface="Arial"/>
                <a:sym typeface="Arial"/>
              </a:rPr>
              <a:t>There are systems that can identify dogs’ breed using image processing but moving beyond that approach, currently there are no systems that have the ability to sort out the Walking Behavioral patterns based on the identified breed of the dog.</a:t>
            </a:r>
            <a:endParaRPr b="1" i="0" sz="20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chemeClr val="dk1"/>
              </a:buClr>
              <a:buSzPts val="1100"/>
              <a:buFont typeface="Arial"/>
              <a:buNone/>
            </a:pPr>
            <a:r>
              <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400"/>
              <a:buFont typeface="Arial"/>
              <a:buNone/>
            </a:pPr>
            <a:r>
              <a:t/>
            </a:r>
            <a:endParaRPr b="0" i="0" sz="1400" u="none" cap="none" strike="noStrike">
              <a:solidFill>
                <a:srgbClr val="000000"/>
              </a:solidFill>
              <a:latin typeface="Cambria"/>
              <a:ea typeface="Cambria"/>
              <a:cs typeface="Cambria"/>
              <a:sym typeface="Cambria"/>
            </a:endParaRPr>
          </a:p>
        </p:txBody>
      </p:sp>
      <p:sp>
        <p:nvSpPr>
          <p:cNvPr id="244" name="Google Shape;244;p14"/>
          <p:cNvSpPr txBox="1"/>
          <p:nvPr>
            <p:ph type="title"/>
          </p:nvPr>
        </p:nvSpPr>
        <p:spPr>
          <a:xfrm>
            <a:off x="498125" y="304800"/>
            <a:ext cx="114906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b="0" lang="en-US" sz="4400"/>
              <a:t>Background / Research Gap </a:t>
            </a:r>
            <a:endParaRPr/>
          </a:p>
        </p:txBody>
      </p:sp>
      <p:sp>
        <p:nvSpPr>
          <p:cNvPr id="245" name="Google Shape;245;p14"/>
          <p:cNvSpPr/>
          <p:nvPr/>
        </p:nvSpPr>
        <p:spPr>
          <a:xfrm>
            <a:off x="2652850" y="6510475"/>
            <a:ext cx="15060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4"/>
          <p:cNvSpPr/>
          <p:nvPr/>
        </p:nvSpPr>
        <p:spPr>
          <a:xfrm>
            <a:off x="4450225" y="6442775"/>
            <a:ext cx="20604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4"/>
          <p:cNvSpPr/>
          <p:nvPr/>
        </p:nvSpPr>
        <p:spPr>
          <a:xfrm>
            <a:off x="6802000" y="6442775"/>
            <a:ext cx="20604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4"/>
          <p:cNvSpPr txBox="1"/>
          <p:nvPr/>
        </p:nvSpPr>
        <p:spPr>
          <a:xfrm>
            <a:off x="2797575" y="6336700"/>
            <a:ext cx="1361100" cy="50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mbria"/>
                <a:ea typeface="Cambria"/>
                <a:cs typeface="Cambria"/>
                <a:sym typeface="Cambria"/>
              </a:rPr>
              <a:t>IT17133678</a:t>
            </a:r>
            <a:endParaRPr b="1" i="0" sz="1600" u="none" cap="none" strike="noStrike">
              <a:solidFill>
                <a:srgbClr val="000000"/>
              </a:solidFill>
              <a:latin typeface="Cambria"/>
              <a:ea typeface="Cambria"/>
              <a:cs typeface="Cambria"/>
              <a:sym typeface="Cambria"/>
            </a:endParaRPr>
          </a:p>
        </p:txBody>
      </p:sp>
      <p:sp>
        <p:nvSpPr>
          <p:cNvPr id="249" name="Google Shape;249;p14"/>
          <p:cNvSpPr txBox="1"/>
          <p:nvPr/>
        </p:nvSpPr>
        <p:spPr>
          <a:xfrm>
            <a:off x="4865475" y="6336700"/>
            <a:ext cx="1737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mbria"/>
                <a:ea typeface="Cambria"/>
                <a:cs typeface="Cambria"/>
                <a:sym typeface="Cambria"/>
              </a:rPr>
              <a:t>Boteju W.J.M</a:t>
            </a:r>
            <a:endParaRPr b="1" i="0" sz="1700" u="none" cap="none" strike="noStrike">
              <a:solidFill>
                <a:srgbClr val="000000"/>
              </a:solidFill>
              <a:latin typeface="Cambria"/>
              <a:ea typeface="Cambria"/>
              <a:cs typeface="Cambria"/>
              <a:sym typeface="Cambria"/>
            </a:endParaRPr>
          </a:p>
        </p:txBody>
      </p:sp>
      <p:sp>
        <p:nvSpPr>
          <p:cNvPr id="250" name="Google Shape;250;p14"/>
          <p:cNvSpPr txBox="1"/>
          <p:nvPr/>
        </p:nvSpPr>
        <p:spPr>
          <a:xfrm>
            <a:off x="6997025" y="6373750"/>
            <a:ext cx="11931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mbria"/>
                <a:ea typeface="Cambria"/>
                <a:cs typeface="Cambria"/>
                <a:sym typeface="Cambria"/>
              </a:rPr>
              <a:t>2020_045</a:t>
            </a:r>
            <a:endParaRPr b="1" i="0" sz="1400" u="none" cap="none" strike="noStrike">
              <a:solidFill>
                <a:srgbClr val="000000"/>
              </a:solidFill>
              <a:latin typeface="Cambria"/>
              <a:ea typeface="Cambria"/>
              <a:cs typeface="Cambria"/>
              <a:sym typeface="Cambria"/>
            </a:endParaRPr>
          </a:p>
        </p:txBody>
      </p:sp>
      <p:pic>
        <p:nvPicPr>
          <p:cNvPr id="251" name="Google Shape;251;p14"/>
          <p:cNvPicPr preferRelativeResize="0"/>
          <p:nvPr/>
        </p:nvPicPr>
        <p:blipFill rotWithShape="1">
          <a:blip r:embed="rId3">
            <a:alphaModFix/>
          </a:blip>
          <a:srcRect b="10700" l="0" r="69009" t="8177"/>
          <a:stretch/>
        </p:blipFill>
        <p:spPr>
          <a:xfrm>
            <a:off x="9279150" y="3349925"/>
            <a:ext cx="1880451" cy="1939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5"/>
          <p:cNvSpPr txBox="1"/>
          <p:nvPr>
            <p:ph idx="1" type="body"/>
          </p:nvPr>
        </p:nvSpPr>
        <p:spPr>
          <a:xfrm>
            <a:off x="963075" y="1413300"/>
            <a:ext cx="10401300" cy="4735800"/>
          </a:xfrm>
          <a:prstGeom prst="rect">
            <a:avLst/>
          </a:prstGeom>
          <a:noFill/>
          <a:ln>
            <a:noFill/>
          </a:ln>
        </p:spPr>
        <p:txBody>
          <a:bodyPr anchorCtr="0" anchor="b" bIns="45700" lIns="91425" spcFirstLastPara="1" rIns="91425" wrap="square" tIns="45700">
            <a:noAutofit/>
          </a:bodyPr>
          <a:lstStyle/>
          <a:p>
            <a:pPr indent="0" lvl="0" marL="0" rtl="0" algn="just">
              <a:lnSpc>
                <a:spcPct val="150000"/>
              </a:lnSpc>
              <a:spcBef>
                <a:spcPts val="1200"/>
              </a:spcBef>
              <a:spcAft>
                <a:spcPts val="0"/>
              </a:spcAft>
              <a:buSzPts val="2000"/>
              <a:buNone/>
            </a:pPr>
            <a:r>
              <a:t/>
            </a:r>
            <a:endParaRPr sz="1900">
              <a:solidFill>
                <a:schemeClr val="dk1"/>
              </a:solidFill>
              <a:latin typeface="Arial"/>
              <a:ea typeface="Arial"/>
              <a:cs typeface="Arial"/>
              <a:sym typeface="Arial"/>
            </a:endParaRPr>
          </a:p>
          <a:p>
            <a:pPr indent="457200" lvl="0" marL="0" rtl="0" algn="just">
              <a:lnSpc>
                <a:spcPct val="150000"/>
              </a:lnSpc>
              <a:spcBef>
                <a:spcPts val="1200"/>
              </a:spcBef>
              <a:spcAft>
                <a:spcPts val="0"/>
              </a:spcAft>
              <a:buSzPts val="2000"/>
              <a:buNone/>
            </a:pPr>
            <a:r>
              <a:rPr lang="en-US" sz="1900">
                <a:solidFill>
                  <a:schemeClr val="dk1"/>
                </a:solidFill>
                <a:latin typeface="Arial"/>
                <a:ea typeface="Arial"/>
                <a:cs typeface="Arial"/>
                <a:sym typeface="Arial"/>
              </a:rPr>
              <a:t>●</a:t>
            </a:r>
            <a:r>
              <a:rPr lang="en-US" sz="1400">
                <a:solidFill>
                  <a:schemeClr val="dk1"/>
                </a:solidFill>
                <a:latin typeface="Arial"/>
                <a:ea typeface="Arial"/>
                <a:cs typeface="Arial"/>
                <a:sym typeface="Arial"/>
              </a:rPr>
              <a:t>  	</a:t>
            </a:r>
            <a:r>
              <a:rPr lang="en-US" sz="1900">
                <a:solidFill>
                  <a:schemeClr val="dk1"/>
                </a:solidFill>
                <a:latin typeface="Arial"/>
                <a:ea typeface="Arial"/>
                <a:cs typeface="Arial"/>
                <a:sym typeface="Arial"/>
              </a:rPr>
              <a:t>How IMU sensors can be used to track dogs’ behavioral changes?</a:t>
            </a:r>
            <a:endParaRPr sz="1900">
              <a:solidFill>
                <a:schemeClr val="dk1"/>
              </a:solidFill>
              <a:latin typeface="Arial"/>
              <a:ea typeface="Arial"/>
              <a:cs typeface="Arial"/>
              <a:sym typeface="Arial"/>
            </a:endParaRPr>
          </a:p>
          <a:p>
            <a:pPr indent="0" lvl="0" marL="457200" rtl="0" algn="just">
              <a:lnSpc>
                <a:spcPct val="150000"/>
              </a:lnSpc>
              <a:spcBef>
                <a:spcPts val="1200"/>
              </a:spcBef>
              <a:spcAft>
                <a:spcPts val="0"/>
              </a:spcAft>
              <a:buSzPts val="2000"/>
              <a:buNone/>
            </a:pPr>
            <a:r>
              <a:rPr lang="en-US" sz="1900">
                <a:solidFill>
                  <a:schemeClr val="dk1"/>
                </a:solidFill>
                <a:latin typeface="Arial"/>
                <a:ea typeface="Arial"/>
                <a:cs typeface="Arial"/>
                <a:sym typeface="Arial"/>
              </a:rPr>
              <a:t>●</a:t>
            </a:r>
            <a:r>
              <a:rPr lang="en-US" sz="1400">
                <a:solidFill>
                  <a:schemeClr val="dk1"/>
                </a:solidFill>
                <a:latin typeface="Arial"/>
                <a:ea typeface="Arial"/>
                <a:cs typeface="Arial"/>
                <a:sym typeface="Arial"/>
              </a:rPr>
              <a:t>  	</a:t>
            </a:r>
            <a:r>
              <a:rPr lang="en-US" sz="1900">
                <a:solidFill>
                  <a:schemeClr val="dk1"/>
                </a:solidFill>
                <a:latin typeface="Arial"/>
                <a:ea typeface="Arial"/>
                <a:cs typeface="Arial"/>
                <a:sym typeface="Arial"/>
              </a:rPr>
              <a:t>Dog Activity Recognition (Walk, Run) since there may be confusion between distinguishing running activity from walking activity.</a:t>
            </a:r>
            <a:endParaRPr sz="1900">
              <a:solidFill>
                <a:schemeClr val="dk1"/>
              </a:solidFill>
              <a:latin typeface="Arial"/>
              <a:ea typeface="Arial"/>
              <a:cs typeface="Arial"/>
              <a:sym typeface="Arial"/>
            </a:endParaRPr>
          </a:p>
          <a:p>
            <a:pPr indent="0" lvl="0" marL="457200" rtl="0" algn="just">
              <a:lnSpc>
                <a:spcPct val="150000"/>
              </a:lnSpc>
              <a:spcBef>
                <a:spcPts val="1200"/>
              </a:spcBef>
              <a:spcAft>
                <a:spcPts val="0"/>
              </a:spcAft>
              <a:buSzPts val="2000"/>
              <a:buNone/>
            </a:pPr>
            <a:r>
              <a:rPr lang="en-US" sz="1900">
                <a:solidFill>
                  <a:schemeClr val="dk1"/>
                </a:solidFill>
                <a:latin typeface="Arial"/>
                <a:ea typeface="Arial"/>
                <a:cs typeface="Arial"/>
                <a:sym typeface="Arial"/>
              </a:rPr>
              <a:t>●</a:t>
            </a:r>
            <a:r>
              <a:rPr lang="en-US" sz="1400">
                <a:solidFill>
                  <a:schemeClr val="dk1"/>
                </a:solidFill>
                <a:latin typeface="Arial"/>
                <a:ea typeface="Arial"/>
                <a:cs typeface="Arial"/>
                <a:sym typeface="Arial"/>
              </a:rPr>
              <a:t>  	</a:t>
            </a:r>
            <a:r>
              <a:rPr lang="en-US" sz="1900">
                <a:solidFill>
                  <a:schemeClr val="dk1"/>
                </a:solidFill>
                <a:latin typeface="Arial"/>
                <a:ea typeface="Arial"/>
                <a:cs typeface="Arial"/>
                <a:sym typeface="Arial"/>
              </a:rPr>
              <a:t>Analyze whether the pet dog has the appropriate behavior according to its breed and to its age?</a:t>
            </a:r>
            <a:endParaRPr sz="1900">
              <a:solidFill>
                <a:schemeClr val="dk1"/>
              </a:solidFill>
              <a:latin typeface="Arial"/>
              <a:ea typeface="Arial"/>
              <a:cs typeface="Arial"/>
              <a:sym typeface="Arial"/>
            </a:endParaRPr>
          </a:p>
          <a:p>
            <a:pPr indent="0" lvl="0" marL="457200" rtl="0" algn="just">
              <a:lnSpc>
                <a:spcPct val="150000"/>
              </a:lnSpc>
              <a:spcBef>
                <a:spcPts val="1200"/>
              </a:spcBef>
              <a:spcAft>
                <a:spcPts val="0"/>
              </a:spcAft>
              <a:buSzPts val="2000"/>
              <a:buNone/>
            </a:pPr>
            <a:r>
              <a:rPr lang="en-US" sz="1900">
                <a:solidFill>
                  <a:schemeClr val="dk1"/>
                </a:solidFill>
                <a:latin typeface="Arial"/>
                <a:ea typeface="Arial"/>
                <a:cs typeface="Arial"/>
                <a:sym typeface="Arial"/>
              </a:rPr>
              <a:t>●</a:t>
            </a:r>
            <a:r>
              <a:rPr lang="en-US" sz="1400">
                <a:solidFill>
                  <a:schemeClr val="dk1"/>
                </a:solidFill>
                <a:latin typeface="Arial"/>
                <a:ea typeface="Arial"/>
                <a:cs typeface="Arial"/>
                <a:sym typeface="Arial"/>
              </a:rPr>
              <a:t>  	</a:t>
            </a:r>
            <a:r>
              <a:rPr lang="en-US" sz="1900">
                <a:solidFill>
                  <a:schemeClr val="dk1"/>
                </a:solidFill>
                <a:latin typeface="Arial"/>
                <a:ea typeface="Arial"/>
                <a:cs typeface="Arial"/>
                <a:sym typeface="Arial"/>
              </a:rPr>
              <a:t>How to track the changes in walking and motion activity levels using an IMU sensor?</a:t>
            </a:r>
            <a:endParaRPr sz="1900">
              <a:solidFill>
                <a:schemeClr val="dk1"/>
              </a:solidFill>
              <a:latin typeface="Arial"/>
              <a:ea typeface="Arial"/>
              <a:cs typeface="Arial"/>
              <a:sym typeface="Arial"/>
            </a:endParaRPr>
          </a:p>
          <a:p>
            <a:pPr indent="0" lvl="0" marL="0" rtl="0" algn="just">
              <a:lnSpc>
                <a:spcPct val="150000"/>
              </a:lnSpc>
              <a:spcBef>
                <a:spcPts val="1200"/>
              </a:spcBef>
              <a:spcAft>
                <a:spcPts val="0"/>
              </a:spcAft>
              <a:buClr>
                <a:schemeClr val="dk1"/>
              </a:buClr>
              <a:buSzPts val="1100"/>
              <a:buFont typeface="Arial"/>
              <a:buNone/>
            </a:pPr>
            <a:r>
              <a:t/>
            </a:r>
            <a:endParaRPr sz="1800">
              <a:solidFill>
                <a:schemeClr val="dk1"/>
              </a:solidFill>
              <a:latin typeface="Arial"/>
              <a:ea typeface="Arial"/>
              <a:cs typeface="Arial"/>
              <a:sym typeface="Arial"/>
            </a:endParaRPr>
          </a:p>
          <a:p>
            <a:pPr indent="0" lvl="0" marL="0" rtl="0" algn="l">
              <a:lnSpc>
                <a:spcPct val="100000"/>
              </a:lnSpc>
              <a:spcBef>
                <a:spcPts val="1000"/>
              </a:spcBef>
              <a:spcAft>
                <a:spcPts val="0"/>
              </a:spcAft>
              <a:buSzPts val="2000"/>
              <a:buNone/>
            </a:pPr>
            <a:r>
              <a:t/>
            </a:r>
            <a:endParaRPr sz="2300">
              <a:latin typeface="Arial"/>
              <a:ea typeface="Arial"/>
              <a:cs typeface="Arial"/>
              <a:sym typeface="Arial"/>
            </a:endParaRPr>
          </a:p>
        </p:txBody>
      </p:sp>
      <p:sp>
        <p:nvSpPr>
          <p:cNvPr id="258" name="Google Shape;258;p15"/>
          <p:cNvSpPr txBox="1"/>
          <p:nvPr>
            <p:ph type="title"/>
          </p:nvPr>
        </p:nvSpPr>
        <p:spPr>
          <a:xfrm>
            <a:off x="253950" y="304800"/>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b="0" lang="en-US" sz="4400"/>
              <a:t>Research Question</a:t>
            </a:r>
            <a:endParaRPr/>
          </a:p>
        </p:txBody>
      </p:sp>
      <p:sp>
        <p:nvSpPr>
          <p:cNvPr id="259" name="Google Shape;259;p15"/>
          <p:cNvSpPr/>
          <p:nvPr/>
        </p:nvSpPr>
        <p:spPr>
          <a:xfrm>
            <a:off x="2596725" y="6465300"/>
            <a:ext cx="16200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5"/>
          <p:cNvSpPr/>
          <p:nvPr/>
        </p:nvSpPr>
        <p:spPr>
          <a:xfrm>
            <a:off x="4428850" y="6510600"/>
            <a:ext cx="20604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5"/>
          <p:cNvSpPr/>
          <p:nvPr/>
        </p:nvSpPr>
        <p:spPr>
          <a:xfrm>
            <a:off x="6828650" y="6465300"/>
            <a:ext cx="20604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5"/>
          <p:cNvSpPr txBox="1"/>
          <p:nvPr/>
        </p:nvSpPr>
        <p:spPr>
          <a:xfrm>
            <a:off x="2797575" y="6336700"/>
            <a:ext cx="1361100" cy="50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mbria"/>
                <a:ea typeface="Cambria"/>
                <a:cs typeface="Cambria"/>
                <a:sym typeface="Cambria"/>
              </a:rPr>
              <a:t>IT17133678</a:t>
            </a:r>
            <a:endParaRPr b="1" i="0" sz="1600" u="none" cap="none" strike="noStrike">
              <a:solidFill>
                <a:srgbClr val="000000"/>
              </a:solidFill>
              <a:latin typeface="Cambria"/>
              <a:ea typeface="Cambria"/>
              <a:cs typeface="Cambria"/>
              <a:sym typeface="Cambria"/>
            </a:endParaRPr>
          </a:p>
        </p:txBody>
      </p:sp>
      <p:sp>
        <p:nvSpPr>
          <p:cNvPr id="263" name="Google Shape;263;p15"/>
          <p:cNvSpPr txBox="1"/>
          <p:nvPr/>
        </p:nvSpPr>
        <p:spPr>
          <a:xfrm>
            <a:off x="4865475" y="6336700"/>
            <a:ext cx="1737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mbria"/>
                <a:ea typeface="Cambria"/>
                <a:cs typeface="Cambria"/>
                <a:sym typeface="Cambria"/>
              </a:rPr>
              <a:t>Boteju W.J.M</a:t>
            </a:r>
            <a:endParaRPr b="1" i="0" sz="1700" u="none" cap="none" strike="noStrike">
              <a:solidFill>
                <a:srgbClr val="000000"/>
              </a:solidFill>
              <a:latin typeface="Cambria"/>
              <a:ea typeface="Cambria"/>
              <a:cs typeface="Cambria"/>
              <a:sym typeface="Cambria"/>
            </a:endParaRPr>
          </a:p>
        </p:txBody>
      </p:sp>
      <p:sp>
        <p:nvSpPr>
          <p:cNvPr id="264" name="Google Shape;264;p15"/>
          <p:cNvSpPr txBox="1"/>
          <p:nvPr/>
        </p:nvSpPr>
        <p:spPr>
          <a:xfrm>
            <a:off x="6997025" y="6373750"/>
            <a:ext cx="11931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mbria"/>
                <a:ea typeface="Cambria"/>
                <a:cs typeface="Cambria"/>
                <a:sym typeface="Cambria"/>
              </a:rPr>
              <a:t>2020_045</a:t>
            </a:r>
            <a:endParaRPr b="1" i="0" sz="1400" u="none" cap="none" strike="noStrike">
              <a:solidFill>
                <a:srgbClr val="000000"/>
              </a:solidFill>
              <a:latin typeface="Cambria"/>
              <a:ea typeface="Cambria"/>
              <a:cs typeface="Cambria"/>
              <a:sym typeface="Cambr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6"/>
          <p:cNvSpPr txBox="1"/>
          <p:nvPr>
            <p:ph idx="1" type="body"/>
          </p:nvPr>
        </p:nvSpPr>
        <p:spPr>
          <a:xfrm>
            <a:off x="304800" y="1320625"/>
            <a:ext cx="11684100" cy="4935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SzPts val="1800"/>
              <a:buNone/>
            </a:pPr>
            <a:r>
              <a:rPr b="1" lang="en-US" sz="2800">
                <a:latin typeface="Arial"/>
                <a:ea typeface="Arial"/>
                <a:cs typeface="Arial"/>
                <a:sym typeface="Arial"/>
              </a:rPr>
              <a:t>Main objective</a:t>
            </a:r>
            <a:endParaRPr sz="280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t/>
            </a:r>
            <a:endParaRPr sz="2100">
              <a:latin typeface="Arial"/>
              <a:ea typeface="Arial"/>
              <a:cs typeface="Arial"/>
              <a:sym typeface="Arial"/>
            </a:endParaRPr>
          </a:p>
          <a:p>
            <a:pPr indent="0" lvl="0" marL="0" rtl="0" algn="just">
              <a:lnSpc>
                <a:spcPct val="150000"/>
              </a:lnSpc>
              <a:spcBef>
                <a:spcPts val="1200"/>
              </a:spcBef>
              <a:spcAft>
                <a:spcPts val="0"/>
              </a:spcAft>
              <a:buClr>
                <a:schemeClr val="dk1"/>
              </a:buClr>
              <a:buSzPts val="1100"/>
              <a:buFont typeface="Arial"/>
              <a:buNone/>
            </a:pPr>
            <a:r>
              <a:rPr lang="en-US" sz="1900">
                <a:latin typeface="Arial"/>
                <a:ea typeface="Arial"/>
                <a:cs typeface="Arial"/>
                <a:sym typeface="Arial"/>
              </a:rPr>
              <a:t>The main objective of the proposed research component is to build up a system that can track and monitor the walking activity levels of dogs according to their breed and age.</a:t>
            </a:r>
            <a:endParaRPr sz="1900">
              <a:latin typeface="Arial"/>
              <a:ea typeface="Arial"/>
              <a:cs typeface="Arial"/>
              <a:sym typeface="Arial"/>
            </a:endParaRPr>
          </a:p>
          <a:p>
            <a:pPr indent="0" lvl="0" marL="342900" rtl="0" algn="l">
              <a:lnSpc>
                <a:spcPct val="100000"/>
              </a:lnSpc>
              <a:spcBef>
                <a:spcPts val="1200"/>
              </a:spcBef>
              <a:spcAft>
                <a:spcPts val="0"/>
              </a:spcAft>
              <a:buSzPts val="1800"/>
              <a:buNone/>
            </a:pPr>
            <a:r>
              <a:t/>
            </a:r>
            <a:endParaRPr/>
          </a:p>
        </p:txBody>
      </p:sp>
      <p:sp>
        <p:nvSpPr>
          <p:cNvPr id="270" name="Google Shape;270;p16"/>
          <p:cNvSpPr txBox="1"/>
          <p:nvPr>
            <p:ph type="title"/>
          </p:nvPr>
        </p:nvSpPr>
        <p:spPr>
          <a:xfrm>
            <a:off x="304800" y="304800"/>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US"/>
              <a:t>Objectives</a:t>
            </a:r>
            <a:endParaRPr/>
          </a:p>
        </p:txBody>
      </p:sp>
      <p:sp>
        <p:nvSpPr>
          <p:cNvPr id="271" name="Google Shape;271;p16"/>
          <p:cNvSpPr/>
          <p:nvPr/>
        </p:nvSpPr>
        <p:spPr>
          <a:xfrm>
            <a:off x="4392300" y="6479150"/>
            <a:ext cx="18750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6"/>
          <p:cNvSpPr/>
          <p:nvPr/>
        </p:nvSpPr>
        <p:spPr>
          <a:xfrm>
            <a:off x="6456125" y="6479150"/>
            <a:ext cx="20604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6"/>
          <p:cNvSpPr/>
          <p:nvPr/>
        </p:nvSpPr>
        <p:spPr>
          <a:xfrm>
            <a:off x="2588725" y="6479150"/>
            <a:ext cx="16860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6"/>
          <p:cNvSpPr txBox="1"/>
          <p:nvPr/>
        </p:nvSpPr>
        <p:spPr>
          <a:xfrm>
            <a:off x="2797575" y="6336700"/>
            <a:ext cx="1361100" cy="50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mbria"/>
                <a:ea typeface="Cambria"/>
                <a:cs typeface="Cambria"/>
                <a:sym typeface="Cambria"/>
              </a:rPr>
              <a:t>IT17133678</a:t>
            </a:r>
            <a:endParaRPr b="1" i="0" sz="1600" u="none" cap="none" strike="noStrike">
              <a:solidFill>
                <a:srgbClr val="000000"/>
              </a:solidFill>
              <a:latin typeface="Cambria"/>
              <a:ea typeface="Cambria"/>
              <a:cs typeface="Cambria"/>
              <a:sym typeface="Cambria"/>
            </a:endParaRPr>
          </a:p>
        </p:txBody>
      </p:sp>
      <p:sp>
        <p:nvSpPr>
          <p:cNvPr id="275" name="Google Shape;275;p16"/>
          <p:cNvSpPr txBox="1"/>
          <p:nvPr/>
        </p:nvSpPr>
        <p:spPr>
          <a:xfrm>
            <a:off x="4865475" y="6336700"/>
            <a:ext cx="1737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mbria"/>
                <a:ea typeface="Cambria"/>
                <a:cs typeface="Cambria"/>
                <a:sym typeface="Cambria"/>
              </a:rPr>
              <a:t>Boteju W.J.M</a:t>
            </a:r>
            <a:endParaRPr b="1" i="0" sz="1700" u="none" cap="none" strike="noStrike">
              <a:solidFill>
                <a:srgbClr val="000000"/>
              </a:solidFill>
              <a:latin typeface="Cambria"/>
              <a:ea typeface="Cambria"/>
              <a:cs typeface="Cambria"/>
              <a:sym typeface="Cambria"/>
            </a:endParaRPr>
          </a:p>
        </p:txBody>
      </p:sp>
      <p:sp>
        <p:nvSpPr>
          <p:cNvPr id="276" name="Google Shape;276;p16"/>
          <p:cNvSpPr txBox="1"/>
          <p:nvPr/>
        </p:nvSpPr>
        <p:spPr>
          <a:xfrm>
            <a:off x="6997025" y="6373750"/>
            <a:ext cx="11931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mbria"/>
                <a:ea typeface="Cambria"/>
                <a:cs typeface="Cambria"/>
                <a:sym typeface="Cambria"/>
              </a:rPr>
              <a:t>2020_045</a:t>
            </a:r>
            <a:endParaRPr b="1" i="0" sz="1400" u="none" cap="none" strike="noStrike">
              <a:solidFill>
                <a:srgbClr val="000000"/>
              </a:solidFill>
              <a:latin typeface="Cambria"/>
              <a:ea typeface="Cambria"/>
              <a:cs typeface="Cambria"/>
              <a:sym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7"/>
          <p:cNvSpPr txBox="1"/>
          <p:nvPr>
            <p:ph type="title"/>
          </p:nvPr>
        </p:nvSpPr>
        <p:spPr>
          <a:xfrm>
            <a:off x="304800" y="304800"/>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t/>
            </a:r>
            <a:endParaRPr/>
          </a:p>
          <a:p>
            <a:pPr indent="0" lvl="0" marL="0" rtl="0" algn="ctr">
              <a:lnSpc>
                <a:spcPct val="100000"/>
              </a:lnSpc>
              <a:spcBef>
                <a:spcPts val="0"/>
              </a:spcBef>
              <a:spcAft>
                <a:spcPts val="0"/>
              </a:spcAft>
              <a:buClr>
                <a:schemeClr val="dk1"/>
              </a:buClr>
              <a:buSzPts val="4400"/>
              <a:buFont typeface="Arial"/>
              <a:buNone/>
            </a:pPr>
            <a:r>
              <a:rPr lang="en-US"/>
              <a:t>Objectives</a:t>
            </a:r>
            <a:endParaRPr/>
          </a:p>
          <a:p>
            <a:pPr indent="0" lvl="0" marL="0" rtl="0" algn="ctr">
              <a:lnSpc>
                <a:spcPct val="100000"/>
              </a:lnSpc>
              <a:spcBef>
                <a:spcPts val="0"/>
              </a:spcBef>
              <a:spcAft>
                <a:spcPts val="0"/>
              </a:spcAft>
              <a:buSzPts val="1800"/>
              <a:buNone/>
            </a:pPr>
            <a:r>
              <a:t/>
            </a:r>
            <a:endParaRPr/>
          </a:p>
        </p:txBody>
      </p:sp>
      <p:sp>
        <p:nvSpPr>
          <p:cNvPr id="283" name="Google Shape;283;p17"/>
          <p:cNvSpPr txBox="1"/>
          <p:nvPr>
            <p:ph idx="1" type="body"/>
          </p:nvPr>
        </p:nvSpPr>
        <p:spPr>
          <a:xfrm>
            <a:off x="304800" y="1143000"/>
            <a:ext cx="11684100" cy="51816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1200"/>
              </a:spcBef>
              <a:spcAft>
                <a:spcPts val="0"/>
              </a:spcAft>
              <a:buSzPts val="1800"/>
              <a:buNone/>
            </a:pPr>
            <a:r>
              <a:rPr b="1" lang="en-US" sz="2800">
                <a:latin typeface="Arial"/>
                <a:ea typeface="Arial"/>
                <a:cs typeface="Arial"/>
                <a:sym typeface="Arial"/>
              </a:rPr>
              <a:t>Sub Objectives</a:t>
            </a:r>
            <a:endParaRPr b="1" sz="2800">
              <a:latin typeface="Arial"/>
              <a:ea typeface="Arial"/>
              <a:cs typeface="Arial"/>
              <a:sym typeface="Arial"/>
            </a:endParaRPr>
          </a:p>
          <a:p>
            <a:pPr indent="0" lvl="0" marL="914400" rtl="0" algn="just">
              <a:lnSpc>
                <a:spcPct val="150000"/>
              </a:lnSpc>
              <a:spcBef>
                <a:spcPts val="1200"/>
              </a:spcBef>
              <a:spcAft>
                <a:spcPts val="0"/>
              </a:spcAft>
              <a:buSzPts val="1800"/>
              <a:buNone/>
            </a:pPr>
            <a:r>
              <a:rPr b="1" lang="en-US" sz="2000">
                <a:latin typeface="Arial"/>
                <a:ea typeface="Arial"/>
                <a:cs typeface="Arial"/>
                <a:sym typeface="Arial"/>
              </a:rPr>
              <a:t>●  </a:t>
            </a:r>
            <a:r>
              <a:rPr lang="en-US" sz="2000">
                <a:latin typeface="Arial"/>
                <a:ea typeface="Arial"/>
                <a:cs typeface="Arial"/>
                <a:sym typeface="Arial"/>
              </a:rPr>
              <a:t>	</a:t>
            </a:r>
            <a:r>
              <a:rPr lang="en-US" sz="1900">
                <a:latin typeface="Arial"/>
                <a:ea typeface="Arial"/>
                <a:cs typeface="Arial"/>
                <a:sym typeface="Arial"/>
              </a:rPr>
              <a:t>Sub-Objective 1: Dog Activity Recognition (Walk, Run).</a:t>
            </a:r>
            <a:endParaRPr sz="1900">
              <a:latin typeface="Arial"/>
              <a:ea typeface="Arial"/>
              <a:cs typeface="Arial"/>
              <a:sym typeface="Arial"/>
            </a:endParaRPr>
          </a:p>
          <a:p>
            <a:pPr indent="0" lvl="0" marL="914400" rtl="0" algn="just">
              <a:lnSpc>
                <a:spcPct val="150000"/>
              </a:lnSpc>
              <a:spcBef>
                <a:spcPts val="1000"/>
              </a:spcBef>
              <a:spcAft>
                <a:spcPts val="0"/>
              </a:spcAft>
              <a:buSzPts val="1800"/>
              <a:buNone/>
            </a:pPr>
            <a:r>
              <a:rPr lang="en-US" sz="1900">
                <a:latin typeface="Arial"/>
                <a:ea typeface="Arial"/>
                <a:cs typeface="Arial"/>
                <a:sym typeface="Arial"/>
              </a:rPr>
              <a:t>●  	</a:t>
            </a:r>
            <a:r>
              <a:rPr lang="en-US" sz="1900">
                <a:highlight>
                  <a:srgbClr val="FFFFFF"/>
                </a:highlight>
                <a:latin typeface="Arial"/>
                <a:ea typeface="Arial"/>
                <a:cs typeface="Arial"/>
                <a:sym typeface="Arial"/>
              </a:rPr>
              <a:t>Sub-Objective 2: Measure walking activity of the dog using an attached IMU Sensor device.</a:t>
            </a:r>
            <a:endParaRPr sz="1900">
              <a:highlight>
                <a:srgbClr val="FFFFFF"/>
              </a:highlight>
              <a:latin typeface="Arial"/>
              <a:ea typeface="Arial"/>
              <a:cs typeface="Arial"/>
              <a:sym typeface="Arial"/>
            </a:endParaRPr>
          </a:p>
          <a:p>
            <a:pPr indent="0" lvl="0" marL="914400" rtl="0" algn="just">
              <a:lnSpc>
                <a:spcPct val="150000"/>
              </a:lnSpc>
              <a:spcBef>
                <a:spcPts val="1000"/>
              </a:spcBef>
              <a:spcAft>
                <a:spcPts val="0"/>
              </a:spcAft>
              <a:buSzPts val="1800"/>
              <a:buNone/>
            </a:pPr>
            <a:r>
              <a:rPr lang="en-US" sz="1900">
                <a:latin typeface="Arial"/>
                <a:ea typeface="Arial"/>
                <a:cs typeface="Arial"/>
                <a:sym typeface="Arial"/>
              </a:rPr>
              <a:t>●  	</a:t>
            </a:r>
            <a:r>
              <a:rPr lang="en-US" sz="1900">
                <a:highlight>
                  <a:srgbClr val="FFFFFF"/>
                </a:highlight>
                <a:latin typeface="Arial"/>
                <a:ea typeface="Arial"/>
                <a:cs typeface="Arial"/>
                <a:sym typeface="Arial"/>
              </a:rPr>
              <a:t>Sub-Objective 3: Calculate average walking activity of the dog during normal health conditions.</a:t>
            </a:r>
            <a:endParaRPr sz="1900">
              <a:highlight>
                <a:srgbClr val="FFFFFF"/>
              </a:highlight>
              <a:latin typeface="Arial"/>
              <a:ea typeface="Arial"/>
              <a:cs typeface="Arial"/>
              <a:sym typeface="Arial"/>
            </a:endParaRPr>
          </a:p>
          <a:p>
            <a:pPr indent="0" lvl="0" marL="914400" rtl="0" algn="just">
              <a:lnSpc>
                <a:spcPct val="150000"/>
              </a:lnSpc>
              <a:spcBef>
                <a:spcPts val="1000"/>
              </a:spcBef>
              <a:spcAft>
                <a:spcPts val="0"/>
              </a:spcAft>
              <a:buSzPts val="1800"/>
              <a:buNone/>
            </a:pPr>
            <a:r>
              <a:rPr lang="en-US" sz="1900">
                <a:latin typeface="Arial"/>
                <a:ea typeface="Arial"/>
                <a:cs typeface="Arial"/>
                <a:sym typeface="Arial"/>
              </a:rPr>
              <a:t>●  	</a:t>
            </a:r>
            <a:r>
              <a:rPr lang="en-US" sz="1900">
                <a:highlight>
                  <a:srgbClr val="FFFFFF"/>
                </a:highlight>
                <a:latin typeface="Arial"/>
                <a:ea typeface="Arial"/>
                <a:cs typeface="Arial"/>
                <a:sym typeface="Arial"/>
              </a:rPr>
              <a:t>Sub-Objective 4: </a:t>
            </a:r>
            <a:r>
              <a:rPr lang="en-US" sz="1900">
                <a:latin typeface="Arial"/>
                <a:ea typeface="Arial"/>
                <a:cs typeface="Arial"/>
                <a:sym typeface="Arial"/>
              </a:rPr>
              <a:t>Compare walking and motion activity with average walking activity according to the breed and age and analyze the results.</a:t>
            </a:r>
            <a:endParaRPr sz="1900">
              <a:latin typeface="Arial"/>
              <a:ea typeface="Arial"/>
              <a:cs typeface="Arial"/>
              <a:sym typeface="Arial"/>
            </a:endParaRPr>
          </a:p>
          <a:p>
            <a:pPr indent="0" lvl="0" marL="914400" rtl="0" algn="just">
              <a:lnSpc>
                <a:spcPct val="150000"/>
              </a:lnSpc>
              <a:spcBef>
                <a:spcPts val="1000"/>
              </a:spcBef>
              <a:spcAft>
                <a:spcPts val="0"/>
              </a:spcAft>
              <a:buSzPts val="1800"/>
              <a:buNone/>
            </a:pPr>
            <a:r>
              <a:rPr lang="en-US" sz="1900">
                <a:latin typeface="Arial"/>
                <a:ea typeface="Arial"/>
                <a:cs typeface="Arial"/>
                <a:sym typeface="Arial"/>
              </a:rPr>
              <a:t>●  	</a:t>
            </a:r>
            <a:r>
              <a:rPr lang="en-US" sz="1900">
                <a:highlight>
                  <a:srgbClr val="FFFFFF"/>
                </a:highlight>
                <a:latin typeface="Arial"/>
                <a:ea typeface="Arial"/>
                <a:cs typeface="Arial"/>
                <a:sym typeface="Arial"/>
              </a:rPr>
              <a:t>Sub-Objective 5: </a:t>
            </a:r>
            <a:r>
              <a:rPr lang="en-US" sz="1900">
                <a:latin typeface="Arial"/>
                <a:ea typeface="Arial"/>
                <a:cs typeface="Arial"/>
                <a:sym typeface="Arial"/>
              </a:rPr>
              <a:t>Notify if there is a change in walking and motion activity levels.</a:t>
            </a:r>
            <a:endParaRPr sz="1900">
              <a:latin typeface="Arial"/>
              <a:ea typeface="Arial"/>
              <a:cs typeface="Arial"/>
              <a:sym typeface="Arial"/>
            </a:endParaRPr>
          </a:p>
          <a:p>
            <a:pPr indent="0" lvl="0" marL="342900" rtl="0" algn="l">
              <a:lnSpc>
                <a:spcPct val="100000"/>
              </a:lnSpc>
              <a:spcBef>
                <a:spcPts val="1000"/>
              </a:spcBef>
              <a:spcAft>
                <a:spcPts val="0"/>
              </a:spcAft>
              <a:buSzPts val="1800"/>
              <a:buNone/>
            </a:pPr>
            <a:r>
              <a:t/>
            </a:r>
            <a:endParaRPr b="1" sz="2000"/>
          </a:p>
          <a:p>
            <a:pPr indent="0" lvl="0" marL="0" rtl="0" algn="just">
              <a:lnSpc>
                <a:spcPct val="150000"/>
              </a:lnSpc>
              <a:spcBef>
                <a:spcPts val="1200"/>
              </a:spcBef>
              <a:spcAft>
                <a:spcPts val="0"/>
              </a:spcAft>
              <a:buSzPts val="1800"/>
              <a:buNone/>
            </a:pPr>
            <a:r>
              <a:t/>
            </a:r>
            <a:endParaRPr b="1" sz="2000">
              <a:latin typeface="Arial"/>
              <a:ea typeface="Arial"/>
              <a:cs typeface="Arial"/>
              <a:sym typeface="Arial"/>
            </a:endParaRPr>
          </a:p>
          <a:p>
            <a:pPr indent="0" lvl="0" marL="0" rtl="0" algn="l">
              <a:lnSpc>
                <a:spcPct val="100000"/>
              </a:lnSpc>
              <a:spcBef>
                <a:spcPts val="1200"/>
              </a:spcBef>
              <a:spcAft>
                <a:spcPts val="0"/>
              </a:spcAft>
              <a:buSzPts val="1800"/>
              <a:buNone/>
            </a:pPr>
            <a:r>
              <a:t/>
            </a:r>
            <a:endParaRPr sz="2000"/>
          </a:p>
        </p:txBody>
      </p:sp>
      <p:sp>
        <p:nvSpPr>
          <p:cNvPr id="284" name="Google Shape;284;p17"/>
          <p:cNvSpPr/>
          <p:nvPr/>
        </p:nvSpPr>
        <p:spPr>
          <a:xfrm>
            <a:off x="4369150" y="6510600"/>
            <a:ext cx="19212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7"/>
          <p:cNvSpPr/>
          <p:nvPr/>
        </p:nvSpPr>
        <p:spPr>
          <a:xfrm>
            <a:off x="6479325" y="6510600"/>
            <a:ext cx="20604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7"/>
          <p:cNvSpPr/>
          <p:nvPr/>
        </p:nvSpPr>
        <p:spPr>
          <a:xfrm>
            <a:off x="2712625" y="6510600"/>
            <a:ext cx="15468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7"/>
          <p:cNvSpPr txBox="1"/>
          <p:nvPr/>
        </p:nvSpPr>
        <p:spPr>
          <a:xfrm>
            <a:off x="2797575" y="6336700"/>
            <a:ext cx="1361100" cy="50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mbria"/>
                <a:ea typeface="Cambria"/>
                <a:cs typeface="Cambria"/>
                <a:sym typeface="Cambria"/>
              </a:rPr>
              <a:t>IT17133678</a:t>
            </a:r>
            <a:endParaRPr b="1" i="0" sz="1600" u="none" cap="none" strike="noStrike">
              <a:solidFill>
                <a:srgbClr val="000000"/>
              </a:solidFill>
              <a:latin typeface="Cambria"/>
              <a:ea typeface="Cambria"/>
              <a:cs typeface="Cambria"/>
              <a:sym typeface="Cambria"/>
            </a:endParaRPr>
          </a:p>
        </p:txBody>
      </p:sp>
      <p:sp>
        <p:nvSpPr>
          <p:cNvPr id="288" name="Google Shape;288;p17"/>
          <p:cNvSpPr txBox="1"/>
          <p:nvPr/>
        </p:nvSpPr>
        <p:spPr>
          <a:xfrm>
            <a:off x="4865475" y="6336700"/>
            <a:ext cx="1737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mbria"/>
                <a:ea typeface="Cambria"/>
                <a:cs typeface="Cambria"/>
                <a:sym typeface="Cambria"/>
              </a:rPr>
              <a:t>Boteju W.J.M</a:t>
            </a:r>
            <a:endParaRPr b="1" i="0" sz="1700" u="none" cap="none" strike="noStrike">
              <a:solidFill>
                <a:srgbClr val="000000"/>
              </a:solidFill>
              <a:latin typeface="Cambria"/>
              <a:ea typeface="Cambria"/>
              <a:cs typeface="Cambria"/>
              <a:sym typeface="Cambria"/>
            </a:endParaRPr>
          </a:p>
        </p:txBody>
      </p:sp>
      <p:sp>
        <p:nvSpPr>
          <p:cNvPr id="289" name="Google Shape;289;p17"/>
          <p:cNvSpPr txBox="1"/>
          <p:nvPr/>
        </p:nvSpPr>
        <p:spPr>
          <a:xfrm>
            <a:off x="6997025" y="6373750"/>
            <a:ext cx="11931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mbria"/>
                <a:ea typeface="Cambria"/>
                <a:cs typeface="Cambria"/>
                <a:sym typeface="Cambria"/>
              </a:rPr>
              <a:t>2020_045</a:t>
            </a:r>
            <a:endParaRPr b="1" i="0" sz="1400" u="none" cap="none" strike="noStrike">
              <a:solidFill>
                <a:srgbClr val="000000"/>
              </a:solidFill>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txBox="1"/>
          <p:nvPr>
            <p:ph type="title"/>
          </p:nvPr>
        </p:nvSpPr>
        <p:spPr>
          <a:xfrm>
            <a:off x="304800" y="304800"/>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US"/>
              <a:t>Overall Project Description</a:t>
            </a:r>
            <a:endParaRPr/>
          </a:p>
        </p:txBody>
      </p:sp>
      <p:sp>
        <p:nvSpPr>
          <p:cNvPr id="99" name="Google Shape;99;p2"/>
          <p:cNvSpPr txBox="1"/>
          <p:nvPr>
            <p:ph idx="1" type="body"/>
          </p:nvPr>
        </p:nvSpPr>
        <p:spPr>
          <a:xfrm>
            <a:off x="304800" y="1143000"/>
            <a:ext cx="11684100" cy="518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340"/>
              </a:spcBef>
              <a:spcAft>
                <a:spcPts val="0"/>
              </a:spcAft>
              <a:buSzPts val="1800"/>
              <a:buNone/>
            </a:pPr>
            <a:r>
              <a:t/>
            </a:r>
            <a:endParaRPr sz="1700">
              <a:latin typeface="Arial"/>
              <a:ea typeface="Arial"/>
              <a:cs typeface="Arial"/>
              <a:sym typeface="Arial"/>
            </a:endParaRPr>
          </a:p>
          <a:p>
            <a:pPr indent="-457200" lvl="0" marL="457200" rtl="0" algn="l">
              <a:lnSpc>
                <a:spcPct val="90000"/>
              </a:lnSpc>
              <a:spcBef>
                <a:spcPts val="340"/>
              </a:spcBef>
              <a:spcAft>
                <a:spcPts val="0"/>
              </a:spcAft>
              <a:buClr>
                <a:srgbClr val="888888"/>
              </a:buClr>
              <a:buSzPts val="2500"/>
              <a:buChar char="•"/>
            </a:pPr>
            <a:r>
              <a:rPr lang="en-US" sz="2500">
                <a:latin typeface="Arial"/>
                <a:ea typeface="Arial"/>
                <a:cs typeface="Arial"/>
                <a:sym typeface="Arial"/>
              </a:rPr>
              <a:t>Introduction</a:t>
            </a:r>
            <a:endParaRPr sz="2500">
              <a:latin typeface="Arial"/>
              <a:ea typeface="Arial"/>
              <a:cs typeface="Arial"/>
              <a:sym typeface="Arial"/>
            </a:endParaRPr>
          </a:p>
          <a:p>
            <a:pPr indent="-279400" lvl="1" marL="742950" rtl="0" algn="l">
              <a:lnSpc>
                <a:spcPct val="115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Developing a mobile application which tracks and monitors the behaviour of the pet dogs.</a:t>
            </a:r>
            <a:endParaRPr sz="1700">
              <a:solidFill>
                <a:srgbClr val="000000"/>
              </a:solidFill>
              <a:latin typeface="Arial"/>
              <a:ea typeface="Arial"/>
              <a:cs typeface="Arial"/>
              <a:sym typeface="Arial"/>
            </a:endParaRPr>
          </a:p>
          <a:p>
            <a:pPr indent="-279400" lvl="1" marL="742950" rtl="0" algn="l">
              <a:lnSpc>
                <a:spcPct val="115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This application will track the unusual behavioural changes and notify the user.</a:t>
            </a:r>
            <a:endParaRPr sz="1700">
              <a:solidFill>
                <a:srgbClr val="000000"/>
              </a:solidFill>
              <a:latin typeface="Arial"/>
              <a:ea typeface="Arial"/>
              <a:cs typeface="Arial"/>
              <a:sym typeface="Arial"/>
            </a:endParaRPr>
          </a:p>
          <a:p>
            <a:pPr indent="-457200" lvl="0" marL="457200" rtl="0" algn="l">
              <a:lnSpc>
                <a:spcPct val="90000"/>
              </a:lnSpc>
              <a:spcBef>
                <a:spcPts val="340"/>
              </a:spcBef>
              <a:spcAft>
                <a:spcPts val="0"/>
              </a:spcAft>
              <a:buClr>
                <a:srgbClr val="888888"/>
              </a:buClr>
              <a:buSzPts val="2500"/>
              <a:buChar char="•"/>
            </a:pPr>
            <a:r>
              <a:rPr lang="en-US" sz="2500">
                <a:latin typeface="Arial"/>
                <a:ea typeface="Arial"/>
                <a:cs typeface="Arial"/>
                <a:sym typeface="Arial"/>
              </a:rPr>
              <a:t>Research Problem</a:t>
            </a:r>
            <a:endParaRPr sz="2500">
              <a:latin typeface="Arial"/>
              <a:ea typeface="Arial"/>
              <a:cs typeface="Arial"/>
              <a:sym typeface="Arial"/>
            </a:endParaRPr>
          </a:p>
          <a:p>
            <a:pPr indent="-279400" lvl="1" marL="742950" rtl="0" algn="l">
              <a:lnSpc>
                <a:spcPct val="10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Dogs may undergo different health conditions which are not noticed by their owners. </a:t>
            </a:r>
            <a:endParaRPr sz="1700">
              <a:solidFill>
                <a:srgbClr val="000000"/>
              </a:solidFill>
              <a:latin typeface="Arial"/>
              <a:ea typeface="Arial"/>
              <a:cs typeface="Arial"/>
              <a:sym typeface="Arial"/>
            </a:endParaRPr>
          </a:p>
          <a:p>
            <a:pPr indent="-279400" lvl="1" marL="742950" rtl="0" algn="l">
              <a:lnSpc>
                <a:spcPct val="10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Differences in the behaviors such as resting, walking, barking behaviour of the pet dog based on breed and age should be noticed by the owners in order to identify their unusual behaviors.</a:t>
            </a:r>
            <a:endParaRPr sz="1700">
              <a:solidFill>
                <a:srgbClr val="000000"/>
              </a:solidFill>
              <a:latin typeface="Arial"/>
              <a:ea typeface="Arial"/>
              <a:cs typeface="Arial"/>
              <a:sym typeface="Arial"/>
            </a:endParaRPr>
          </a:p>
          <a:p>
            <a:pPr indent="-457200" lvl="0" marL="457200" rtl="0" algn="l">
              <a:lnSpc>
                <a:spcPct val="90000"/>
              </a:lnSpc>
              <a:spcBef>
                <a:spcPts val="340"/>
              </a:spcBef>
              <a:spcAft>
                <a:spcPts val="0"/>
              </a:spcAft>
              <a:buClr>
                <a:srgbClr val="888888"/>
              </a:buClr>
              <a:buSzPts val="2500"/>
              <a:buChar char="•"/>
            </a:pPr>
            <a:r>
              <a:rPr lang="en-US" sz="2500">
                <a:latin typeface="Arial"/>
                <a:ea typeface="Arial"/>
                <a:cs typeface="Arial"/>
                <a:sym typeface="Arial"/>
              </a:rPr>
              <a:t>Research Objectives</a:t>
            </a:r>
            <a:endParaRPr sz="2500">
              <a:latin typeface="Arial"/>
              <a:ea typeface="Arial"/>
              <a:cs typeface="Arial"/>
              <a:sym typeface="Arial"/>
            </a:endParaRPr>
          </a:p>
          <a:p>
            <a:pPr indent="-298450" lvl="1" marL="742950" rtl="0" algn="l">
              <a:lnSpc>
                <a:spcPct val="90000"/>
              </a:lnSpc>
              <a:spcBef>
                <a:spcPts val="340"/>
              </a:spcBef>
              <a:spcAft>
                <a:spcPts val="0"/>
              </a:spcAft>
              <a:buSzPts val="2000"/>
              <a:buFont typeface="Arial"/>
              <a:buChar char="⮚"/>
            </a:pPr>
            <a:r>
              <a:rPr lang="en-US" sz="2000">
                <a:latin typeface="Arial"/>
                <a:ea typeface="Arial"/>
                <a:cs typeface="Arial"/>
                <a:sym typeface="Arial"/>
              </a:rPr>
              <a:t>Main Objective</a:t>
            </a:r>
            <a:endParaRPr sz="2000">
              <a:latin typeface="Arial"/>
              <a:ea typeface="Arial"/>
              <a:cs typeface="Arial"/>
              <a:sym typeface="Arial"/>
            </a:endParaRPr>
          </a:p>
          <a:p>
            <a:pPr indent="0" lvl="0" marL="1143000" rtl="0" algn="l">
              <a:lnSpc>
                <a:spcPct val="90000"/>
              </a:lnSpc>
              <a:spcBef>
                <a:spcPts val="340"/>
              </a:spcBef>
              <a:spcAft>
                <a:spcPts val="0"/>
              </a:spcAft>
              <a:buSzPts val="1800"/>
              <a:buNone/>
            </a:pPr>
            <a:r>
              <a:rPr lang="en-US" sz="1700">
                <a:latin typeface="Arial"/>
                <a:ea typeface="Arial"/>
                <a:cs typeface="Arial"/>
                <a:sym typeface="Arial"/>
              </a:rPr>
              <a:t>Tracking the behavioral changes of the dogs using image processing and machine learning concepts and notifying the pet owners via a mobile application is the main objective of this research.</a:t>
            </a:r>
            <a:endParaRPr sz="1700">
              <a:latin typeface="Arial"/>
              <a:ea typeface="Arial"/>
              <a:cs typeface="Arial"/>
              <a:sym typeface="Arial"/>
            </a:endParaRPr>
          </a:p>
          <a:p>
            <a:pPr indent="-298450" lvl="1" marL="742950" rtl="0" algn="l">
              <a:lnSpc>
                <a:spcPct val="90000"/>
              </a:lnSpc>
              <a:spcBef>
                <a:spcPts val="340"/>
              </a:spcBef>
              <a:spcAft>
                <a:spcPts val="0"/>
              </a:spcAft>
              <a:buSzPts val="2000"/>
              <a:buFont typeface="Arial"/>
              <a:buChar char="⮚"/>
            </a:pPr>
            <a:r>
              <a:rPr lang="en-US" sz="2000">
                <a:latin typeface="Arial"/>
                <a:ea typeface="Arial"/>
                <a:cs typeface="Arial"/>
                <a:sym typeface="Arial"/>
              </a:rPr>
              <a:t>Sub Objectives</a:t>
            </a:r>
            <a:endParaRPr sz="2000">
              <a:latin typeface="Arial"/>
              <a:ea typeface="Arial"/>
              <a:cs typeface="Arial"/>
              <a:sym typeface="Arial"/>
            </a:endParaRPr>
          </a:p>
          <a:p>
            <a:pPr indent="-222250" lvl="2" marL="1143000" rtl="0" algn="just">
              <a:lnSpc>
                <a:spcPct val="100000"/>
              </a:lnSpc>
              <a:spcBef>
                <a:spcPts val="0"/>
              </a:spcBef>
              <a:spcAft>
                <a:spcPts val="0"/>
              </a:spcAft>
              <a:buSzPts val="1700"/>
              <a:buChar char="•"/>
            </a:pPr>
            <a:r>
              <a:rPr lang="en-US" sz="1700">
                <a:latin typeface="Arial"/>
                <a:ea typeface="Arial"/>
                <a:cs typeface="Arial"/>
                <a:sym typeface="Arial"/>
              </a:rPr>
              <a:t>Identify the dog breed using computer vision and specify the unique characteristics of the dog.</a:t>
            </a:r>
            <a:endParaRPr sz="1700">
              <a:latin typeface="Arial"/>
              <a:ea typeface="Arial"/>
              <a:cs typeface="Arial"/>
              <a:sym typeface="Arial"/>
            </a:endParaRPr>
          </a:p>
          <a:p>
            <a:pPr indent="-222250" lvl="2" marL="1143000" rtl="0" algn="just">
              <a:lnSpc>
                <a:spcPct val="100000"/>
              </a:lnSpc>
              <a:spcBef>
                <a:spcPts val="0"/>
              </a:spcBef>
              <a:spcAft>
                <a:spcPts val="0"/>
              </a:spcAft>
              <a:buSzPts val="1700"/>
              <a:buChar char="•"/>
            </a:pPr>
            <a:r>
              <a:rPr lang="en-US" sz="1700">
                <a:latin typeface="Arial"/>
                <a:ea typeface="Arial"/>
                <a:cs typeface="Arial"/>
                <a:sym typeface="Arial"/>
              </a:rPr>
              <a:t>Analyze the walking behavior pattern of the dog based on breed and age using machine learning algorithms.</a:t>
            </a:r>
            <a:endParaRPr sz="1700">
              <a:latin typeface="Arial"/>
              <a:ea typeface="Arial"/>
              <a:cs typeface="Arial"/>
              <a:sym typeface="Arial"/>
            </a:endParaRPr>
          </a:p>
          <a:p>
            <a:pPr indent="-222250" lvl="2" marL="1143000" rtl="0" algn="just">
              <a:lnSpc>
                <a:spcPct val="100000"/>
              </a:lnSpc>
              <a:spcBef>
                <a:spcPts val="0"/>
              </a:spcBef>
              <a:spcAft>
                <a:spcPts val="0"/>
              </a:spcAft>
              <a:buSzPts val="1700"/>
              <a:buChar char="•"/>
            </a:pPr>
            <a:r>
              <a:rPr lang="en-US" sz="1700">
                <a:latin typeface="Arial"/>
                <a:ea typeface="Arial"/>
                <a:cs typeface="Arial"/>
                <a:sym typeface="Arial"/>
              </a:rPr>
              <a:t>Analyze the resting behavior pattern of the dog based on breed and age using computer vision.</a:t>
            </a:r>
            <a:endParaRPr sz="1700">
              <a:latin typeface="Arial"/>
              <a:ea typeface="Arial"/>
              <a:cs typeface="Arial"/>
              <a:sym typeface="Arial"/>
            </a:endParaRPr>
          </a:p>
          <a:p>
            <a:pPr indent="-222250" lvl="2" marL="1143000" rtl="0" algn="just">
              <a:lnSpc>
                <a:spcPct val="100000"/>
              </a:lnSpc>
              <a:spcBef>
                <a:spcPts val="0"/>
              </a:spcBef>
              <a:spcAft>
                <a:spcPts val="0"/>
              </a:spcAft>
              <a:buSzPts val="1700"/>
              <a:buChar char="•"/>
            </a:pPr>
            <a:r>
              <a:rPr lang="en-US" sz="1700">
                <a:latin typeface="Arial"/>
                <a:ea typeface="Arial"/>
                <a:cs typeface="Arial"/>
                <a:sym typeface="Arial"/>
              </a:rPr>
              <a:t>Analyze the unusual  barking behavior patterns of the dog using computer vision and audio analysis.</a:t>
            </a:r>
            <a:endParaRPr sz="4000">
              <a:latin typeface="Arial"/>
              <a:ea typeface="Arial"/>
              <a:cs typeface="Arial"/>
              <a:sym typeface="Arial"/>
            </a:endParaRPr>
          </a:p>
          <a:p>
            <a:pPr indent="0" lvl="0" marL="0" rtl="0" algn="l">
              <a:lnSpc>
                <a:spcPct val="90000"/>
              </a:lnSpc>
              <a:spcBef>
                <a:spcPts val="340"/>
              </a:spcBef>
              <a:spcAft>
                <a:spcPts val="0"/>
              </a:spcAft>
              <a:buClr>
                <a:srgbClr val="888888"/>
              </a:buClr>
              <a:buSzPts val="1700"/>
              <a:buNone/>
            </a:pPr>
            <a:r>
              <a:t/>
            </a:r>
            <a:endParaRPr>
              <a:latin typeface="Arial"/>
              <a:ea typeface="Arial"/>
              <a:cs typeface="Arial"/>
              <a:sym typeface="Arial"/>
            </a:endParaRPr>
          </a:p>
        </p:txBody>
      </p:sp>
      <p:pic>
        <p:nvPicPr>
          <p:cNvPr id="100" name="Google Shape;100;p2"/>
          <p:cNvPicPr preferRelativeResize="0"/>
          <p:nvPr/>
        </p:nvPicPr>
        <p:blipFill rotWithShape="1">
          <a:blip r:embed="rId3">
            <a:alphaModFix/>
          </a:blip>
          <a:srcRect b="10700" l="0" r="69009" t="8177"/>
          <a:stretch/>
        </p:blipFill>
        <p:spPr>
          <a:xfrm>
            <a:off x="10064325" y="1143000"/>
            <a:ext cx="1428099" cy="1473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0"/>
          <p:cNvSpPr txBox="1"/>
          <p:nvPr>
            <p:ph type="title"/>
          </p:nvPr>
        </p:nvSpPr>
        <p:spPr>
          <a:xfrm>
            <a:off x="304800" y="304800"/>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a:t>Methodology</a:t>
            </a:r>
            <a:endParaRPr/>
          </a:p>
        </p:txBody>
      </p:sp>
      <p:sp>
        <p:nvSpPr>
          <p:cNvPr id="296" name="Google Shape;296;p20"/>
          <p:cNvSpPr txBox="1"/>
          <p:nvPr>
            <p:ph idx="1" type="body"/>
          </p:nvPr>
        </p:nvSpPr>
        <p:spPr>
          <a:xfrm>
            <a:off x="304800" y="1143000"/>
            <a:ext cx="11684100" cy="51816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1800"/>
              <a:buNone/>
            </a:pPr>
            <a:r>
              <a:t/>
            </a:r>
            <a:endParaRPr sz="2400">
              <a:latin typeface="Arial"/>
              <a:ea typeface="Arial"/>
              <a:cs typeface="Arial"/>
              <a:sym typeface="Arial"/>
            </a:endParaRPr>
          </a:p>
          <a:p>
            <a:pPr indent="0" lvl="0" marL="342900" rtl="0" algn="l">
              <a:lnSpc>
                <a:spcPct val="100000"/>
              </a:lnSpc>
              <a:spcBef>
                <a:spcPts val="0"/>
              </a:spcBef>
              <a:spcAft>
                <a:spcPts val="0"/>
              </a:spcAft>
              <a:buSzPts val="1800"/>
              <a:buNone/>
            </a:pPr>
            <a:r>
              <a:rPr b="1" lang="en-US" sz="2400">
                <a:latin typeface="Arial"/>
                <a:ea typeface="Arial"/>
                <a:cs typeface="Arial"/>
                <a:sym typeface="Arial"/>
              </a:rPr>
              <a:t>Technological Approach</a:t>
            </a:r>
            <a:endParaRPr b="1" sz="2400">
              <a:latin typeface="Arial"/>
              <a:ea typeface="Arial"/>
              <a:cs typeface="Arial"/>
              <a:sym typeface="Arial"/>
            </a:endParaRPr>
          </a:p>
          <a:p>
            <a:pPr indent="0" lvl="0" marL="0" rtl="0" algn="l">
              <a:lnSpc>
                <a:spcPct val="100000"/>
              </a:lnSpc>
              <a:spcBef>
                <a:spcPts val="360"/>
              </a:spcBef>
              <a:spcAft>
                <a:spcPts val="0"/>
              </a:spcAft>
              <a:buSzPts val="1800"/>
              <a:buNone/>
            </a:pPr>
            <a:r>
              <a:t/>
            </a:r>
            <a:endParaRPr/>
          </a:p>
        </p:txBody>
      </p:sp>
      <p:sp>
        <p:nvSpPr>
          <p:cNvPr id="297" name="Google Shape;297;p20"/>
          <p:cNvSpPr/>
          <p:nvPr/>
        </p:nvSpPr>
        <p:spPr>
          <a:xfrm>
            <a:off x="4413675" y="6442775"/>
            <a:ext cx="18882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0"/>
          <p:cNvSpPr/>
          <p:nvPr/>
        </p:nvSpPr>
        <p:spPr>
          <a:xfrm>
            <a:off x="6456125" y="6510600"/>
            <a:ext cx="20604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0"/>
          <p:cNvSpPr/>
          <p:nvPr/>
        </p:nvSpPr>
        <p:spPr>
          <a:xfrm>
            <a:off x="2712625" y="6510600"/>
            <a:ext cx="15468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0"/>
          <p:cNvSpPr txBox="1"/>
          <p:nvPr/>
        </p:nvSpPr>
        <p:spPr>
          <a:xfrm>
            <a:off x="2797575" y="6336700"/>
            <a:ext cx="1361100" cy="50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mbria"/>
                <a:ea typeface="Cambria"/>
                <a:cs typeface="Cambria"/>
                <a:sym typeface="Cambria"/>
              </a:rPr>
              <a:t>IT17133678</a:t>
            </a:r>
            <a:endParaRPr b="1" i="0" sz="1600" u="none" cap="none" strike="noStrike">
              <a:solidFill>
                <a:srgbClr val="000000"/>
              </a:solidFill>
              <a:latin typeface="Cambria"/>
              <a:ea typeface="Cambria"/>
              <a:cs typeface="Cambria"/>
              <a:sym typeface="Cambria"/>
            </a:endParaRPr>
          </a:p>
        </p:txBody>
      </p:sp>
      <p:sp>
        <p:nvSpPr>
          <p:cNvPr id="301" name="Google Shape;301;p20"/>
          <p:cNvSpPr txBox="1"/>
          <p:nvPr/>
        </p:nvSpPr>
        <p:spPr>
          <a:xfrm>
            <a:off x="4865475" y="6336700"/>
            <a:ext cx="1737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mbria"/>
                <a:ea typeface="Cambria"/>
                <a:cs typeface="Cambria"/>
                <a:sym typeface="Cambria"/>
              </a:rPr>
              <a:t>Boteju W.J.M</a:t>
            </a:r>
            <a:endParaRPr b="1" i="0" sz="1700" u="none" cap="none" strike="noStrike">
              <a:solidFill>
                <a:srgbClr val="000000"/>
              </a:solidFill>
              <a:latin typeface="Cambria"/>
              <a:ea typeface="Cambria"/>
              <a:cs typeface="Cambria"/>
              <a:sym typeface="Cambria"/>
            </a:endParaRPr>
          </a:p>
        </p:txBody>
      </p:sp>
      <p:sp>
        <p:nvSpPr>
          <p:cNvPr id="302" name="Google Shape;302;p20"/>
          <p:cNvSpPr txBox="1"/>
          <p:nvPr/>
        </p:nvSpPr>
        <p:spPr>
          <a:xfrm>
            <a:off x="6997025" y="6373750"/>
            <a:ext cx="11931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mbria"/>
                <a:ea typeface="Cambria"/>
                <a:cs typeface="Cambria"/>
                <a:sym typeface="Cambria"/>
              </a:rPr>
              <a:t>2020_045</a:t>
            </a:r>
            <a:endParaRPr b="1" i="0" sz="1400" u="none" cap="none" strike="noStrike">
              <a:solidFill>
                <a:srgbClr val="000000"/>
              </a:solidFill>
              <a:latin typeface="Cambria"/>
              <a:ea typeface="Cambria"/>
              <a:cs typeface="Cambria"/>
              <a:sym typeface="Cambria"/>
            </a:endParaRPr>
          </a:p>
        </p:txBody>
      </p:sp>
      <p:graphicFrame>
        <p:nvGraphicFramePr>
          <p:cNvPr id="303" name="Google Shape;303;p20"/>
          <p:cNvGraphicFramePr/>
          <p:nvPr/>
        </p:nvGraphicFramePr>
        <p:xfrm>
          <a:off x="952500" y="2286000"/>
          <a:ext cx="3000000" cy="3000000"/>
        </p:xfrm>
        <a:graphic>
          <a:graphicData uri="http://schemas.openxmlformats.org/drawingml/2006/table">
            <a:tbl>
              <a:tblPr>
                <a:noFill/>
                <a:tableStyleId>{5E4BD2B9-AFC9-4675-8D1E-E2CD8B293A54}</a:tableStyleId>
              </a:tblPr>
              <a:tblGrid>
                <a:gridCol w="5143500"/>
                <a:gridCol w="5143500"/>
              </a:tblGrid>
              <a:tr h="497200">
                <a:tc>
                  <a:txBody>
                    <a:bodyPr/>
                    <a:lstStyle/>
                    <a:p>
                      <a:pPr indent="0" lvl="0" marL="0" marR="0" rtl="0" algn="ctr">
                        <a:lnSpc>
                          <a:spcPct val="115000"/>
                        </a:lnSpc>
                        <a:spcBef>
                          <a:spcPts val="0"/>
                        </a:spcBef>
                        <a:spcAft>
                          <a:spcPts val="0"/>
                        </a:spcAft>
                        <a:buClr>
                          <a:srgbClr val="000000"/>
                        </a:buClr>
                        <a:buSzPts val="1500"/>
                        <a:buFont typeface="Arial"/>
                        <a:buNone/>
                      </a:pPr>
                      <a:r>
                        <a:rPr lang="en-US" sz="1900" u="none" cap="none" strike="noStrike"/>
                        <a:t>Models</a:t>
                      </a:r>
                      <a:endParaRPr sz="1900" u="none" cap="none" strike="noStrike"/>
                    </a:p>
                  </a:txBody>
                  <a:tcPr marT="91425" marB="91425" marR="91425" marL="91425">
                    <a:lnL cap="flat" cmpd="sng" w="12625">
                      <a:solidFill>
                        <a:srgbClr val="666666"/>
                      </a:solidFill>
                      <a:prstDash val="solid"/>
                      <a:round/>
                      <a:headEnd len="sm" w="sm" type="none"/>
                      <a:tailEnd len="sm" w="sm" type="none"/>
                    </a:lnL>
                  </a:tcPr>
                </a:tc>
                <a:tc>
                  <a:txBody>
                    <a:bodyPr/>
                    <a:lstStyle/>
                    <a:p>
                      <a:pPr indent="0" lvl="0" marL="0" marR="0" rtl="0" algn="ctr">
                        <a:lnSpc>
                          <a:spcPct val="115000"/>
                        </a:lnSpc>
                        <a:spcBef>
                          <a:spcPts val="0"/>
                        </a:spcBef>
                        <a:spcAft>
                          <a:spcPts val="0"/>
                        </a:spcAft>
                        <a:buClr>
                          <a:srgbClr val="000000"/>
                        </a:buClr>
                        <a:buSzPts val="1500"/>
                        <a:buFont typeface="Arial"/>
                        <a:buNone/>
                      </a:pPr>
                      <a:r>
                        <a:rPr lang="en-US" sz="1900" u="none" cap="none" strike="noStrike">
                          <a:solidFill>
                            <a:schemeClr val="dk1"/>
                          </a:solidFill>
                        </a:rPr>
                        <a:t>Support Vector Machine</a:t>
                      </a:r>
                      <a:endParaRPr sz="1900" u="none" cap="none" strike="noStrike"/>
                    </a:p>
                  </a:txBody>
                  <a:tcPr marT="91425" marB="91425" marR="91425" marL="91425">
                    <a:lnR cap="flat" cmpd="sng" w="12625">
                      <a:solidFill>
                        <a:srgbClr val="666666"/>
                      </a:solidFill>
                      <a:prstDash val="solid"/>
                      <a:round/>
                      <a:headEnd len="sm" w="sm" type="none"/>
                      <a:tailEnd len="sm" w="sm" type="none"/>
                    </a:lnR>
                  </a:tcPr>
                </a:tc>
              </a:tr>
              <a:tr h="497200">
                <a:tc>
                  <a:txBody>
                    <a:bodyPr/>
                    <a:lstStyle/>
                    <a:p>
                      <a:pPr indent="0" lvl="0" marL="0" marR="0" rtl="0" algn="ctr">
                        <a:lnSpc>
                          <a:spcPct val="115000"/>
                        </a:lnSpc>
                        <a:spcBef>
                          <a:spcPts val="0"/>
                        </a:spcBef>
                        <a:spcAft>
                          <a:spcPts val="0"/>
                        </a:spcAft>
                        <a:buClr>
                          <a:srgbClr val="000000"/>
                        </a:buClr>
                        <a:buSzPts val="1500"/>
                        <a:buFont typeface="Arial"/>
                        <a:buNone/>
                      </a:pPr>
                      <a:r>
                        <a:rPr lang="en-US" sz="1900" u="none" cap="none" strike="noStrike"/>
                        <a:t>Programming languages</a:t>
                      </a:r>
                      <a:endParaRPr sz="1900" u="none" cap="none" strike="noStrike"/>
                    </a:p>
                  </a:txBody>
                  <a:tcPr marT="91425" marB="91425" marR="91425" marL="91425">
                    <a:lnL cap="flat" cmpd="sng" w="12625">
                      <a:solidFill>
                        <a:srgbClr val="666666"/>
                      </a:solidFill>
                      <a:prstDash val="solid"/>
                      <a:round/>
                      <a:headEnd len="sm" w="sm" type="none"/>
                      <a:tailEnd len="sm" w="sm" type="none"/>
                    </a:lnL>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900" u="none" cap="none" strike="noStrike">
                          <a:solidFill>
                            <a:schemeClr val="dk1"/>
                          </a:solidFill>
                        </a:rPr>
                        <a:t>Python, C++, Dart</a:t>
                      </a:r>
                      <a:endParaRPr sz="1900" u="none" cap="none" strike="noStrike"/>
                    </a:p>
                  </a:txBody>
                  <a:tcPr marT="91425" marB="91425" marR="91425" marL="91425">
                    <a:lnR cap="flat" cmpd="sng" w="12625">
                      <a:solidFill>
                        <a:srgbClr val="666666"/>
                      </a:solidFill>
                      <a:prstDash val="solid"/>
                      <a:round/>
                      <a:headEnd len="sm" w="sm" type="none"/>
                      <a:tailEnd len="sm" w="sm" type="none"/>
                    </a:lnR>
                  </a:tcPr>
                </a:tc>
              </a:tr>
              <a:tr h="497200">
                <a:tc>
                  <a:txBody>
                    <a:bodyPr/>
                    <a:lstStyle/>
                    <a:p>
                      <a:pPr indent="0" lvl="0" marL="0" marR="0" rtl="0" algn="l">
                        <a:lnSpc>
                          <a:spcPct val="100000"/>
                        </a:lnSpc>
                        <a:spcBef>
                          <a:spcPts val="0"/>
                        </a:spcBef>
                        <a:spcAft>
                          <a:spcPts val="0"/>
                        </a:spcAft>
                        <a:buClr>
                          <a:srgbClr val="000000"/>
                        </a:buClr>
                        <a:buSzPts val="1500"/>
                        <a:buFont typeface="Arial"/>
                        <a:buNone/>
                      </a:pPr>
                      <a:r>
                        <a:rPr lang="en-US" sz="1900" u="none" cap="none" strike="noStrike">
                          <a:solidFill>
                            <a:schemeClr val="dk1"/>
                          </a:solidFill>
                        </a:rPr>
                        <a:t>                               Libraries</a:t>
                      </a:r>
                      <a:endParaRPr sz="1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500"/>
                        <a:buFont typeface="Arial"/>
                        <a:buNone/>
                      </a:pPr>
                      <a:r>
                        <a:rPr lang="en-US" sz="1900" u="none" cap="none" strike="noStrike">
                          <a:solidFill>
                            <a:schemeClr val="dk1"/>
                          </a:solidFill>
                        </a:rPr>
                        <a:t>Keras, SciKit learn, Arduino</a:t>
                      </a:r>
                      <a:endParaRPr sz="1900" u="none" cap="none" strike="noStrike"/>
                    </a:p>
                  </a:txBody>
                  <a:tcPr marT="91425" marB="91425" marR="91425" marL="91425"/>
                </a:tc>
              </a:tr>
              <a:tr h="497200">
                <a:tc>
                  <a:txBody>
                    <a:bodyPr/>
                    <a:lstStyle/>
                    <a:p>
                      <a:pPr indent="0" lvl="0" marL="0" marR="0" rtl="0" algn="l">
                        <a:lnSpc>
                          <a:spcPct val="100000"/>
                        </a:lnSpc>
                        <a:spcBef>
                          <a:spcPts val="0"/>
                        </a:spcBef>
                        <a:spcAft>
                          <a:spcPts val="0"/>
                        </a:spcAft>
                        <a:buClr>
                          <a:srgbClr val="000000"/>
                        </a:buClr>
                        <a:buSzPts val="1500"/>
                        <a:buFont typeface="Arial"/>
                        <a:buNone/>
                      </a:pPr>
                      <a:r>
                        <a:rPr lang="en-US" sz="1900" u="none" cap="none" strike="noStrike">
                          <a:solidFill>
                            <a:schemeClr val="dk1"/>
                          </a:solidFill>
                        </a:rPr>
                        <a:t>       Application Programming Interface (API)</a:t>
                      </a:r>
                      <a:endParaRPr sz="1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500"/>
                        <a:buFont typeface="Arial"/>
                        <a:buNone/>
                      </a:pPr>
                      <a:r>
                        <a:rPr lang="en-US" sz="1900" u="none" cap="none" strike="noStrike">
                          <a:solidFill>
                            <a:schemeClr val="dk1"/>
                          </a:solidFill>
                        </a:rPr>
                        <a:t>Django REST framework, Arduino Server</a:t>
                      </a:r>
                      <a:endParaRPr sz="1900" u="none" cap="none" strike="noStrike"/>
                    </a:p>
                  </a:txBody>
                  <a:tcPr marT="91425" marB="91425" marR="91425" marL="91425"/>
                </a:tc>
              </a:tr>
              <a:tr h="497200">
                <a:tc>
                  <a:txBody>
                    <a:bodyPr/>
                    <a:lstStyle/>
                    <a:p>
                      <a:pPr indent="0" lvl="0" marL="0" marR="0" rtl="0" algn="l">
                        <a:lnSpc>
                          <a:spcPct val="100000"/>
                        </a:lnSpc>
                        <a:spcBef>
                          <a:spcPts val="0"/>
                        </a:spcBef>
                        <a:spcAft>
                          <a:spcPts val="0"/>
                        </a:spcAft>
                        <a:buClr>
                          <a:srgbClr val="000000"/>
                        </a:buClr>
                        <a:buSzPts val="1500"/>
                        <a:buFont typeface="Arial"/>
                        <a:buNone/>
                      </a:pPr>
                      <a:r>
                        <a:rPr lang="en-US" sz="1900" u="none" cap="none" strike="noStrike">
                          <a:solidFill>
                            <a:schemeClr val="dk1"/>
                          </a:solidFill>
                        </a:rPr>
                        <a:t>                              Database</a:t>
                      </a:r>
                      <a:endParaRPr sz="1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500"/>
                        <a:buFont typeface="Arial"/>
                        <a:buNone/>
                      </a:pPr>
                      <a:r>
                        <a:rPr lang="en-US" sz="1900" u="none" cap="none" strike="noStrike">
                          <a:solidFill>
                            <a:schemeClr val="dk1"/>
                          </a:solidFill>
                        </a:rPr>
                        <a:t>MongoDB</a:t>
                      </a:r>
                      <a:endParaRPr sz="1900" u="none" cap="none" strike="noStrike"/>
                    </a:p>
                  </a:txBody>
                  <a:tcPr marT="91425" marB="91425" marR="91425" marL="91425"/>
                </a:tc>
              </a:tr>
              <a:tr h="497200">
                <a:tc>
                  <a:txBody>
                    <a:bodyPr/>
                    <a:lstStyle/>
                    <a:p>
                      <a:pPr indent="0" lvl="0" marL="0" marR="0" rtl="0" algn="l">
                        <a:lnSpc>
                          <a:spcPct val="100000"/>
                        </a:lnSpc>
                        <a:spcBef>
                          <a:spcPts val="0"/>
                        </a:spcBef>
                        <a:spcAft>
                          <a:spcPts val="0"/>
                        </a:spcAft>
                        <a:buClr>
                          <a:srgbClr val="000000"/>
                        </a:buClr>
                        <a:buSzPts val="1500"/>
                        <a:buFont typeface="Arial"/>
                        <a:buNone/>
                      </a:pPr>
                      <a:r>
                        <a:rPr lang="en-US" sz="1900" u="none" cap="none" strike="noStrike">
                          <a:solidFill>
                            <a:schemeClr val="dk1"/>
                          </a:solidFill>
                        </a:rPr>
                        <a:t>                      Version Controlling</a:t>
                      </a:r>
                      <a:endParaRPr sz="1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500"/>
                        <a:buFont typeface="Arial"/>
                        <a:buNone/>
                      </a:pPr>
                      <a:r>
                        <a:rPr lang="en-US" sz="1900" u="none" cap="none" strike="noStrike">
                          <a:solidFill>
                            <a:schemeClr val="dk1"/>
                          </a:solidFill>
                        </a:rPr>
                        <a:t>GitHub</a:t>
                      </a:r>
                      <a:endParaRPr sz="1900" u="none" cap="none" strike="noStrike"/>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8"/>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US"/>
              <a:t>Methodology</a:t>
            </a:r>
            <a:endParaRPr/>
          </a:p>
        </p:txBody>
      </p:sp>
      <p:sp>
        <p:nvSpPr>
          <p:cNvPr id="309" name="Google Shape;309;p18"/>
          <p:cNvSpPr txBox="1"/>
          <p:nvPr>
            <p:ph idx="1" type="body"/>
          </p:nvPr>
        </p:nvSpPr>
        <p:spPr>
          <a:xfrm>
            <a:off x="304800" y="1598650"/>
            <a:ext cx="11684100" cy="4725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t/>
            </a:r>
            <a:endParaRPr b="1" sz="2000">
              <a:latin typeface="Arial"/>
              <a:ea typeface="Arial"/>
              <a:cs typeface="Arial"/>
              <a:sym typeface="Arial"/>
            </a:endParaRPr>
          </a:p>
          <a:p>
            <a:pPr indent="0" lvl="0" marL="0" rtl="0" algn="l">
              <a:lnSpc>
                <a:spcPct val="100000"/>
              </a:lnSpc>
              <a:spcBef>
                <a:spcPts val="0"/>
              </a:spcBef>
              <a:spcAft>
                <a:spcPts val="0"/>
              </a:spcAft>
              <a:buSzPts val="1800"/>
              <a:buNone/>
            </a:pPr>
            <a:r>
              <a:t/>
            </a:r>
            <a:endParaRPr b="1" sz="1500">
              <a:latin typeface="Arial"/>
              <a:ea typeface="Arial"/>
              <a:cs typeface="Arial"/>
              <a:sym typeface="Arial"/>
            </a:endParaRPr>
          </a:p>
          <a:p>
            <a:pPr indent="-349250" lvl="0" marL="457200" rtl="0" algn="just">
              <a:lnSpc>
                <a:spcPct val="150000"/>
              </a:lnSpc>
              <a:spcBef>
                <a:spcPts val="1200"/>
              </a:spcBef>
              <a:spcAft>
                <a:spcPts val="0"/>
              </a:spcAft>
              <a:buSzPts val="1900"/>
              <a:buChar char="●"/>
            </a:pPr>
            <a:r>
              <a:rPr lang="en-US" sz="1900">
                <a:latin typeface="Arial"/>
                <a:ea typeface="Arial"/>
                <a:cs typeface="Arial"/>
                <a:sym typeface="Arial"/>
              </a:rPr>
              <a:t>In order to measure the walking and motion patterns of the dog, an IMU sensor (6DOF MPU6050) which consists of a triaxial accelerometer and a triaxial gyroscope is attached to the collar of the dog along with a NodeMCU </a:t>
            </a:r>
            <a:r>
              <a:rPr lang="en-US" sz="1900">
                <a:latin typeface="Arial"/>
                <a:ea typeface="Arial"/>
                <a:cs typeface="Arial"/>
                <a:sym typeface="Arial"/>
              </a:rPr>
              <a:t>Wifi</a:t>
            </a:r>
            <a:r>
              <a:rPr lang="en-US" sz="1900">
                <a:latin typeface="Arial"/>
                <a:ea typeface="Arial"/>
                <a:cs typeface="Arial"/>
                <a:sym typeface="Arial"/>
              </a:rPr>
              <a:t> development board.</a:t>
            </a:r>
            <a:endParaRPr sz="1900">
              <a:latin typeface="Arial"/>
              <a:ea typeface="Arial"/>
              <a:cs typeface="Arial"/>
              <a:sym typeface="Arial"/>
            </a:endParaRPr>
          </a:p>
          <a:p>
            <a:pPr indent="-349250" lvl="0" marL="457200" rtl="0" algn="just">
              <a:lnSpc>
                <a:spcPct val="150000"/>
              </a:lnSpc>
              <a:spcBef>
                <a:spcPts val="1200"/>
              </a:spcBef>
              <a:spcAft>
                <a:spcPts val="0"/>
              </a:spcAft>
              <a:buSzPts val="1900"/>
              <a:buChar char="●"/>
            </a:pPr>
            <a:r>
              <a:rPr lang="en-US" sz="1900">
                <a:latin typeface="Arial"/>
                <a:ea typeface="Arial"/>
                <a:cs typeface="Arial"/>
                <a:sym typeface="Arial"/>
              </a:rPr>
              <a:t>The raw data obtained from the IMU sensor is obtained using a NodeMCU </a:t>
            </a:r>
            <a:r>
              <a:rPr lang="en-US" sz="1900">
                <a:latin typeface="Arial"/>
                <a:ea typeface="Arial"/>
                <a:cs typeface="Arial"/>
                <a:sym typeface="Arial"/>
              </a:rPr>
              <a:t>Wifi</a:t>
            </a:r>
            <a:r>
              <a:rPr lang="en-US" sz="1900">
                <a:latin typeface="Arial"/>
                <a:ea typeface="Arial"/>
                <a:cs typeface="Arial"/>
                <a:sym typeface="Arial"/>
              </a:rPr>
              <a:t> development board with the help of the Arduino IDE by running an Arduino Web Server. </a:t>
            </a:r>
            <a:endParaRPr sz="1900">
              <a:latin typeface="Arial"/>
              <a:ea typeface="Arial"/>
              <a:cs typeface="Arial"/>
              <a:sym typeface="Arial"/>
            </a:endParaRPr>
          </a:p>
          <a:p>
            <a:pPr indent="0" lvl="0" marL="0" rtl="0" algn="just">
              <a:lnSpc>
                <a:spcPct val="150000"/>
              </a:lnSpc>
              <a:spcBef>
                <a:spcPts val="1200"/>
              </a:spcBef>
              <a:spcAft>
                <a:spcPts val="0"/>
              </a:spcAft>
              <a:buClr>
                <a:schemeClr val="dk1"/>
              </a:buClr>
              <a:buSzPts val="1100"/>
              <a:buFont typeface="Arial"/>
              <a:buNone/>
            </a:pPr>
            <a:r>
              <a:t/>
            </a:r>
            <a:endParaRPr sz="1500">
              <a:latin typeface="Arial"/>
              <a:ea typeface="Arial"/>
              <a:cs typeface="Arial"/>
              <a:sym typeface="Arial"/>
            </a:endParaRPr>
          </a:p>
          <a:p>
            <a:pPr indent="0" lvl="0" marL="0" rtl="0" algn="l">
              <a:lnSpc>
                <a:spcPct val="100000"/>
              </a:lnSpc>
              <a:spcBef>
                <a:spcPts val="1000"/>
              </a:spcBef>
              <a:spcAft>
                <a:spcPts val="0"/>
              </a:spcAft>
              <a:buSzPts val="1800"/>
              <a:buNone/>
            </a:pPr>
            <a:r>
              <a:t/>
            </a:r>
            <a:endParaRPr b="1" sz="1500">
              <a:latin typeface="Arial"/>
              <a:ea typeface="Arial"/>
              <a:cs typeface="Arial"/>
              <a:sym typeface="Arial"/>
            </a:endParaRPr>
          </a:p>
        </p:txBody>
      </p:sp>
      <p:sp>
        <p:nvSpPr>
          <p:cNvPr id="310" name="Google Shape;310;p18"/>
          <p:cNvSpPr/>
          <p:nvPr/>
        </p:nvSpPr>
        <p:spPr>
          <a:xfrm>
            <a:off x="4392300" y="6442775"/>
            <a:ext cx="19560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8"/>
          <p:cNvSpPr/>
          <p:nvPr/>
        </p:nvSpPr>
        <p:spPr>
          <a:xfrm>
            <a:off x="6490900" y="6510600"/>
            <a:ext cx="20604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8"/>
          <p:cNvSpPr/>
          <p:nvPr/>
        </p:nvSpPr>
        <p:spPr>
          <a:xfrm>
            <a:off x="2712625" y="6510600"/>
            <a:ext cx="15468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8"/>
          <p:cNvSpPr txBox="1"/>
          <p:nvPr/>
        </p:nvSpPr>
        <p:spPr>
          <a:xfrm>
            <a:off x="2797575" y="6336700"/>
            <a:ext cx="1361100" cy="50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mbria"/>
                <a:ea typeface="Cambria"/>
                <a:cs typeface="Cambria"/>
                <a:sym typeface="Cambria"/>
              </a:rPr>
              <a:t>IT17133678</a:t>
            </a:r>
            <a:endParaRPr b="1" i="0" sz="1600" u="none" cap="none" strike="noStrike">
              <a:solidFill>
                <a:srgbClr val="000000"/>
              </a:solidFill>
              <a:latin typeface="Cambria"/>
              <a:ea typeface="Cambria"/>
              <a:cs typeface="Cambria"/>
              <a:sym typeface="Cambria"/>
            </a:endParaRPr>
          </a:p>
        </p:txBody>
      </p:sp>
      <p:sp>
        <p:nvSpPr>
          <p:cNvPr id="314" name="Google Shape;314;p18"/>
          <p:cNvSpPr txBox="1"/>
          <p:nvPr/>
        </p:nvSpPr>
        <p:spPr>
          <a:xfrm>
            <a:off x="4865475" y="6336700"/>
            <a:ext cx="1737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mbria"/>
                <a:ea typeface="Cambria"/>
                <a:cs typeface="Cambria"/>
                <a:sym typeface="Cambria"/>
              </a:rPr>
              <a:t>Boteju W.J.M</a:t>
            </a:r>
            <a:endParaRPr b="1" i="0" sz="1700" u="none" cap="none" strike="noStrike">
              <a:solidFill>
                <a:srgbClr val="000000"/>
              </a:solidFill>
              <a:latin typeface="Cambria"/>
              <a:ea typeface="Cambria"/>
              <a:cs typeface="Cambria"/>
              <a:sym typeface="Cambria"/>
            </a:endParaRPr>
          </a:p>
        </p:txBody>
      </p:sp>
      <p:sp>
        <p:nvSpPr>
          <p:cNvPr id="315" name="Google Shape;315;p18"/>
          <p:cNvSpPr txBox="1"/>
          <p:nvPr/>
        </p:nvSpPr>
        <p:spPr>
          <a:xfrm>
            <a:off x="6997025" y="6373750"/>
            <a:ext cx="11931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mbria"/>
                <a:ea typeface="Cambria"/>
                <a:cs typeface="Cambria"/>
                <a:sym typeface="Cambria"/>
              </a:rPr>
              <a:t>2020_045</a:t>
            </a:r>
            <a:endParaRPr b="1" i="0" sz="1400" u="none" cap="none" strike="noStrike">
              <a:solidFill>
                <a:srgbClr val="000000"/>
              </a:solidFill>
              <a:latin typeface="Cambria"/>
              <a:ea typeface="Cambria"/>
              <a:cs typeface="Cambria"/>
              <a:sym typeface="Cambr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ab9b25909c_2_1"/>
          <p:cNvSpPr txBox="1"/>
          <p:nvPr>
            <p:ph idx="1" type="body"/>
          </p:nvPr>
        </p:nvSpPr>
        <p:spPr>
          <a:xfrm>
            <a:off x="304800" y="405450"/>
            <a:ext cx="11684100" cy="6000900"/>
          </a:xfrm>
          <a:prstGeom prst="rect">
            <a:avLst/>
          </a:prstGeom>
        </p:spPr>
        <p:txBody>
          <a:bodyPr anchorCtr="0" anchor="t" bIns="45700" lIns="91425" spcFirstLastPara="1" rIns="91425" wrap="square" tIns="45700">
            <a:noAutofit/>
          </a:bodyPr>
          <a:lstStyle/>
          <a:p>
            <a:pPr indent="0" lvl="0" marL="457200" rtl="0" algn="just">
              <a:lnSpc>
                <a:spcPct val="150000"/>
              </a:lnSpc>
              <a:spcBef>
                <a:spcPts val="1200"/>
              </a:spcBef>
              <a:spcAft>
                <a:spcPts val="0"/>
              </a:spcAft>
              <a:buNone/>
            </a:pPr>
            <a:r>
              <a:t/>
            </a:r>
            <a:endParaRPr sz="1800">
              <a:latin typeface="Arial"/>
              <a:ea typeface="Arial"/>
              <a:cs typeface="Arial"/>
              <a:sym typeface="Arial"/>
            </a:endParaRPr>
          </a:p>
          <a:p>
            <a:pPr indent="-349250" lvl="0" marL="457200" rtl="0" algn="just">
              <a:lnSpc>
                <a:spcPct val="150000"/>
              </a:lnSpc>
              <a:spcBef>
                <a:spcPts val="1200"/>
              </a:spcBef>
              <a:spcAft>
                <a:spcPts val="0"/>
              </a:spcAft>
              <a:buSzPts val="1900"/>
              <a:buChar char="●"/>
            </a:pPr>
            <a:r>
              <a:rPr lang="en-US" sz="1900">
                <a:latin typeface="Arial"/>
                <a:ea typeface="Arial"/>
                <a:cs typeface="Arial"/>
                <a:sym typeface="Arial"/>
              </a:rPr>
              <a:t>The raw data obtained from the MPU6050 sensor is displayed below. (AccX, AccY, AccZ, GyrX, GyrY, GyrZ)</a:t>
            </a:r>
            <a:endParaRPr sz="1900">
              <a:latin typeface="Arial"/>
              <a:ea typeface="Arial"/>
              <a:cs typeface="Arial"/>
              <a:sym typeface="Arial"/>
            </a:endParaRPr>
          </a:p>
          <a:p>
            <a:pPr indent="0" lvl="0" marL="0" rtl="0" algn="just">
              <a:lnSpc>
                <a:spcPct val="150000"/>
              </a:lnSpc>
              <a:spcBef>
                <a:spcPts val="1200"/>
              </a:spcBef>
              <a:spcAft>
                <a:spcPts val="0"/>
              </a:spcAft>
              <a:buNone/>
            </a:pPr>
            <a:r>
              <a:t/>
            </a:r>
            <a:endParaRPr sz="1900">
              <a:latin typeface="Arial"/>
              <a:ea typeface="Arial"/>
              <a:cs typeface="Arial"/>
              <a:sym typeface="Arial"/>
            </a:endParaRPr>
          </a:p>
          <a:p>
            <a:pPr indent="0" lvl="0" marL="0" rtl="0" algn="just">
              <a:lnSpc>
                <a:spcPct val="150000"/>
              </a:lnSpc>
              <a:spcBef>
                <a:spcPts val="1200"/>
              </a:spcBef>
              <a:spcAft>
                <a:spcPts val="0"/>
              </a:spcAft>
              <a:buNone/>
            </a:pPr>
            <a:r>
              <a:t/>
            </a:r>
            <a:endParaRPr sz="1900">
              <a:latin typeface="Arial"/>
              <a:ea typeface="Arial"/>
              <a:cs typeface="Arial"/>
              <a:sym typeface="Arial"/>
            </a:endParaRPr>
          </a:p>
          <a:p>
            <a:pPr indent="0" lvl="0" marL="0" rtl="0" algn="just">
              <a:lnSpc>
                <a:spcPct val="150000"/>
              </a:lnSpc>
              <a:spcBef>
                <a:spcPts val="1200"/>
              </a:spcBef>
              <a:spcAft>
                <a:spcPts val="0"/>
              </a:spcAft>
              <a:buNone/>
            </a:pPr>
            <a:r>
              <a:t/>
            </a:r>
            <a:endParaRPr sz="1900">
              <a:latin typeface="Arial"/>
              <a:ea typeface="Arial"/>
              <a:cs typeface="Arial"/>
              <a:sym typeface="Arial"/>
            </a:endParaRPr>
          </a:p>
          <a:p>
            <a:pPr indent="0" lvl="0" marL="0" rtl="0" algn="just">
              <a:lnSpc>
                <a:spcPct val="150000"/>
              </a:lnSpc>
              <a:spcBef>
                <a:spcPts val="1200"/>
              </a:spcBef>
              <a:spcAft>
                <a:spcPts val="0"/>
              </a:spcAft>
              <a:buNone/>
            </a:pPr>
            <a:r>
              <a:t/>
            </a:r>
            <a:endParaRPr sz="1900">
              <a:latin typeface="Arial"/>
              <a:ea typeface="Arial"/>
              <a:cs typeface="Arial"/>
              <a:sym typeface="Arial"/>
            </a:endParaRPr>
          </a:p>
          <a:p>
            <a:pPr indent="0" lvl="0" marL="0" rtl="0" algn="just">
              <a:lnSpc>
                <a:spcPct val="150000"/>
              </a:lnSpc>
              <a:spcBef>
                <a:spcPts val="1200"/>
              </a:spcBef>
              <a:spcAft>
                <a:spcPts val="0"/>
              </a:spcAft>
              <a:buNone/>
            </a:pPr>
            <a:r>
              <a:t/>
            </a:r>
            <a:endParaRPr sz="1900">
              <a:latin typeface="Arial"/>
              <a:ea typeface="Arial"/>
              <a:cs typeface="Arial"/>
              <a:sym typeface="Arial"/>
            </a:endParaRPr>
          </a:p>
          <a:p>
            <a:pPr indent="-349250" lvl="0" marL="457200" rtl="0" algn="just">
              <a:lnSpc>
                <a:spcPct val="150000"/>
              </a:lnSpc>
              <a:spcBef>
                <a:spcPts val="1200"/>
              </a:spcBef>
              <a:spcAft>
                <a:spcPts val="0"/>
              </a:spcAft>
              <a:buSzPts val="1900"/>
              <a:buChar char="●"/>
            </a:pPr>
            <a:r>
              <a:rPr lang="en-US" sz="1900">
                <a:latin typeface="Arial"/>
                <a:ea typeface="Arial"/>
                <a:cs typeface="Arial"/>
                <a:sym typeface="Arial"/>
              </a:rPr>
              <a:t>Once the raw data is obtained, the feature vector (Mean , Maximum Peak , Minimum Peak) is created and it will be passed through an activity classifier with the help of a standard machine learning algorithm (Support Vector Machine).</a:t>
            </a:r>
            <a:endParaRPr sz="1900">
              <a:latin typeface="Arial"/>
              <a:ea typeface="Arial"/>
              <a:cs typeface="Arial"/>
              <a:sym typeface="Arial"/>
            </a:endParaRPr>
          </a:p>
          <a:p>
            <a:pPr indent="0" lvl="0" marL="0" rtl="0" algn="l">
              <a:spcBef>
                <a:spcPts val="0"/>
              </a:spcBef>
              <a:spcAft>
                <a:spcPts val="0"/>
              </a:spcAft>
              <a:buNone/>
            </a:pPr>
            <a:r>
              <a:t/>
            </a:r>
            <a:endParaRPr b="1" sz="1600">
              <a:solidFill>
                <a:srgbClr val="000000"/>
              </a:solidFill>
            </a:endParaRPr>
          </a:p>
          <a:p>
            <a:pPr indent="0" lvl="0" marL="0" rtl="0" algn="l">
              <a:spcBef>
                <a:spcPts val="360"/>
              </a:spcBef>
              <a:spcAft>
                <a:spcPts val="0"/>
              </a:spcAft>
              <a:buNone/>
            </a:pPr>
            <a:r>
              <a:t/>
            </a:r>
            <a:endParaRPr/>
          </a:p>
        </p:txBody>
      </p:sp>
      <p:pic>
        <p:nvPicPr>
          <p:cNvPr id="322" name="Google Shape;322;gab9b25909c_2_1"/>
          <p:cNvPicPr preferRelativeResize="0"/>
          <p:nvPr/>
        </p:nvPicPr>
        <p:blipFill>
          <a:blip r:embed="rId3">
            <a:alphaModFix/>
          </a:blip>
          <a:stretch>
            <a:fillRect/>
          </a:stretch>
        </p:blipFill>
        <p:spPr>
          <a:xfrm>
            <a:off x="929600" y="1928475"/>
            <a:ext cx="10619350" cy="2872950"/>
          </a:xfrm>
          <a:prstGeom prst="rect">
            <a:avLst/>
          </a:prstGeom>
          <a:noFill/>
          <a:ln>
            <a:noFill/>
          </a:ln>
        </p:spPr>
      </p:pic>
      <p:sp>
        <p:nvSpPr>
          <p:cNvPr id="323" name="Google Shape;323;gab9b25909c_2_1"/>
          <p:cNvSpPr/>
          <p:nvPr/>
        </p:nvSpPr>
        <p:spPr>
          <a:xfrm>
            <a:off x="2710775" y="6522050"/>
            <a:ext cx="1563900" cy="278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600"/>
              <a:buFont typeface="Arial"/>
              <a:buNone/>
            </a:pPr>
            <a:r>
              <a:rPr b="1" lang="en-US" sz="1600">
                <a:solidFill>
                  <a:schemeClr val="dk1"/>
                </a:solidFill>
                <a:latin typeface="Cambria"/>
                <a:ea typeface="Cambria"/>
                <a:cs typeface="Cambria"/>
                <a:sym typeface="Cambria"/>
              </a:rPr>
              <a:t>IT17133678</a:t>
            </a:r>
            <a:endParaRPr b="1" sz="1600">
              <a:solidFill>
                <a:schemeClr val="dk1"/>
              </a:solidFill>
              <a:latin typeface="Cambria"/>
              <a:ea typeface="Cambria"/>
              <a:cs typeface="Cambria"/>
              <a:sym typeface="Cambria"/>
            </a:endParaRPr>
          </a:p>
        </p:txBody>
      </p:sp>
      <p:sp>
        <p:nvSpPr>
          <p:cNvPr id="324" name="Google Shape;324;gab9b25909c_2_1"/>
          <p:cNvSpPr/>
          <p:nvPr/>
        </p:nvSpPr>
        <p:spPr>
          <a:xfrm>
            <a:off x="4421650" y="6522050"/>
            <a:ext cx="1868700" cy="278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700"/>
              <a:buFont typeface="Arial"/>
              <a:buNone/>
            </a:pPr>
            <a:r>
              <a:rPr b="1" lang="en-US" sz="1700">
                <a:solidFill>
                  <a:schemeClr val="dk1"/>
                </a:solidFill>
                <a:latin typeface="Cambria"/>
                <a:ea typeface="Cambria"/>
                <a:cs typeface="Cambria"/>
                <a:sym typeface="Cambria"/>
              </a:rPr>
              <a:t>Boteju W.J.M</a:t>
            </a:r>
            <a:endParaRPr b="1" sz="1700">
              <a:solidFill>
                <a:schemeClr val="dk1"/>
              </a:solidFill>
              <a:latin typeface="Cambria"/>
              <a:ea typeface="Cambria"/>
              <a:cs typeface="Cambria"/>
              <a:sym typeface="Cambria"/>
            </a:endParaRPr>
          </a:p>
        </p:txBody>
      </p:sp>
      <p:sp>
        <p:nvSpPr>
          <p:cNvPr id="325" name="Google Shape;325;gab9b25909c_2_1"/>
          <p:cNvSpPr/>
          <p:nvPr/>
        </p:nvSpPr>
        <p:spPr>
          <a:xfrm>
            <a:off x="6480100" y="6522050"/>
            <a:ext cx="1758300" cy="278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en-US">
                <a:solidFill>
                  <a:schemeClr val="dk1"/>
                </a:solidFill>
                <a:latin typeface="Cambria"/>
                <a:ea typeface="Cambria"/>
                <a:cs typeface="Cambria"/>
                <a:sym typeface="Cambria"/>
              </a:rPr>
              <a:t>2020_045</a:t>
            </a:r>
            <a:endParaRPr b="1">
              <a:solidFill>
                <a:schemeClr val="dk1"/>
              </a:solidFill>
              <a:latin typeface="Cambria"/>
              <a:ea typeface="Cambria"/>
              <a:cs typeface="Cambria"/>
              <a:sym typeface="Cambr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9"/>
          <p:cNvSpPr txBox="1"/>
          <p:nvPr>
            <p:ph type="title"/>
          </p:nvPr>
        </p:nvSpPr>
        <p:spPr>
          <a:xfrm>
            <a:off x="304800" y="304800"/>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US"/>
              <a:t>Methodology</a:t>
            </a:r>
            <a:endParaRPr/>
          </a:p>
        </p:txBody>
      </p:sp>
      <p:sp>
        <p:nvSpPr>
          <p:cNvPr id="332" name="Google Shape;332;p19"/>
          <p:cNvSpPr txBox="1"/>
          <p:nvPr>
            <p:ph idx="1" type="body"/>
          </p:nvPr>
        </p:nvSpPr>
        <p:spPr>
          <a:xfrm>
            <a:off x="304800" y="1097100"/>
            <a:ext cx="8001300" cy="4718400"/>
          </a:xfrm>
          <a:prstGeom prst="rect">
            <a:avLst/>
          </a:prstGeom>
          <a:noFill/>
          <a:ln>
            <a:noFill/>
          </a:ln>
        </p:spPr>
        <p:txBody>
          <a:bodyPr anchorCtr="0" anchor="t" bIns="45700" lIns="91425" spcFirstLastPara="1" rIns="91425" wrap="square" tIns="45700">
            <a:noAutofit/>
          </a:bodyPr>
          <a:lstStyle/>
          <a:p>
            <a:pPr indent="-342900" lvl="0" marL="457200" rtl="0" algn="just">
              <a:lnSpc>
                <a:spcPct val="150000"/>
              </a:lnSpc>
              <a:spcBef>
                <a:spcPts val="1200"/>
              </a:spcBef>
              <a:spcAft>
                <a:spcPts val="0"/>
              </a:spcAft>
              <a:buSzPts val="1800"/>
              <a:buFont typeface="Arial"/>
              <a:buChar char="●"/>
            </a:pPr>
            <a:r>
              <a:rPr lang="en-US" sz="1800">
                <a:latin typeface="Arial"/>
                <a:ea typeface="Arial"/>
                <a:cs typeface="Arial"/>
                <a:sym typeface="Arial"/>
              </a:rPr>
              <a:t> Dog activity recognition takes place accordingly (Walk, Run). </a:t>
            </a:r>
            <a:br>
              <a:rPr lang="en-US" sz="1800">
                <a:latin typeface="Arial"/>
                <a:ea typeface="Arial"/>
                <a:cs typeface="Arial"/>
                <a:sym typeface="Arial"/>
              </a:rPr>
            </a:br>
            <a:endParaRPr sz="1800">
              <a:latin typeface="Arial"/>
              <a:ea typeface="Arial"/>
              <a:cs typeface="Arial"/>
              <a:sym typeface="Arial"/>
            </a:endParaRPr>
          </a:p>
          <a:p>
            <a:pPr indent="-342900" lvl="0" marL="457200" rtl="0" algn="just">
              <a:lnSpc>
                <a:spcPct val="150000"/>
              </a:lnSpc>
              <a:spcBef>
                <a:spcPts val="1200"/>
              </a:spcBef>
              <a:spcAft>
                <a:spcPts val="0"/>
              </a:spcAft>
              <a:buSzPts val="1800"/>
              <a:buChar char="●"/>
            </a:pPr>
            <a:r>
              <a:rPr lang="en-US" sz="1800">
                <a:latin typeface="Arial"/>
                <a:ea typeface="Arial"/>
                <a:cs typeface="Arial"/>
                <a:sym typeface="Arial"/>
              </a:rPr>
              <a:t>The statistics will be updated and will be uploaded to a server. </a:t>
            </a:r>
            <a:br>
              <a:rPr lang="en-US" sz="1800">
                <a:latin typeface="Arial"/>
                <a:ea typeface="Arial"/>
                <a:cs typeface="Arial"/>
                <a:sym typeface="Arial"/>
              </a:rPr>
            </a:br>
            <a:r>
              <a:rPr lang="en-US" sz="1800">
                <a:latin typeface="Arial"/>
                <a:ea typeface="Arial"/>
                <a:cs typeface="Arial"/>
                <a:sym typeface="Arial"/>
              </a:rPr>
              <a:t>The amount of activity of the dog during motion activity is measured accordingly and will be displayed in the mobile application.</a:t>
            </a:r>
            <a:br>
              <a:rPr lang="en-US" sz="1800">
                <a:latin typeface="Arial"/>
                <a:ea typeface="Arial"/>
                <a:cs typeface="Arial"/>
                <a:sym typeface="Arial"/>
              </a:rPr>
            </a:br>
            <a:endParaRPr sz="1800">
              <a:latin typeface="Arial"/>
              <a:ea typeface="Arial"/>
              <a:cs typeface="Arial"/>
              <a:sym typeface="Arial"/>
            </a:endParaRPr>
          </a:p>
          <a:p>
            <a:pPr indent="-342900" lvl="0" marL="457200" rtl="0" algn="just">
              <a:lnSpc>
                <a:spcPct val="150000"/>
              </a:lnSpc>
              <a:spcBef>
                <a:spcPts val="1200"/>
              </a:spcBef>
              <a:spcAft>
                <a:spcPts val="0"/>
              </a:spcAft>
              <a:buSzPts val="1800"/>
              <a:buChar char="●"/>
            </a:pPr>
            <a:r>
              <a:rPr lang="en-US" sz="1800">
                <a:latin typeface="Arial"/>
                <a:ea typeface="Arial"/>
                <a:cs typeface="Arial"/>
                <a:sym typeface="Arial"/>
              </a:rPr>
              <a:t>Average activity levels of the dogs based on its breed and age is already in the system obtained the official Wag Walking site[6].The system compares the activity levels based on the breed and age with the standard activity levels and identifies if the dog is  active or not. </a:t>
            </a:r>
            <a:endParaRPr sz="3800">
              <a:latin typeface="Arial"/>
              <a:ea typeface="Arial"/>
              <a:cs typeface="Arial"/>
              <a:sym typeface="Arial"/>
            </a:endParaRPr>
          </a:p>
        </p:txBody>
      </p:sp>
      <p:sp>
        <p:nvSpPr>
          <p:cNvPr id="333" name="Google Shape;333;p19"/>
          <p:cNvSpPr/>
          <p:nvPr/>
        </p:nvSpPr>
        <p:spPr>
          <a:xfrm>
            <a:off x="4392300" y="6442775"/>
            <a:ext cx="18633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9"/>
          <p:cNvSpPr/>
          <p:nvPr/>
        </p:nvSpPr>
        <p:spPr>
          <a:xfrm>
            <a:off x="6444575" y="6510600"/>
            <a:ext cx="20604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9"/>
          <p:cNvSpPr txBox="1"/>
          <p:nvPr/>
        </p:nvSpPr>
        <p:spPr>
          <a:xfrm>
            <a:off x="4865475" y="6336700"/>
            <a:ext cx="1737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mbria"/>
                <a:ea typeface="Cambria"/>
                <a:cs typeface="Cambria"/>
                <a:sym typeface="Cambria"/>
              </a:rPr>
              <a:t>Boteju W.J.M</a:t>
            </a:r>
            <a:endParaRPr b="1" i="0" sz="1700" u="none" cap="none" strike="noStrike">
              <a:solidFill>
                <a:srgbClr val="000000"/>
              </a:solidFill>
              <a:latin typeface="Cambria"/>
              <a:ea typeface="Cambria"/>
              <a:cs typeface="Cambria"/>
              <a:sym typeface="Cambria"/>
            </a:endParaRPr>
          </a:p>
        </p:txBody>
      </p:sp>
      <p:sp>
        <p:nvSpPr>
          <p:cNvPr id="336" name="Google Shape;336;p19"/>
          <p:cNvSpPr txBox="1"/>
          <p:nvPr/>
        </p:nvSpPr>
        <p:spPr>
          <a:xfrm>
            <a:off x="6997025" y="6373750"/>
            <a:ext cx="11931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mbria"/>
                <a:ea typeface="Cambria"/>
                <a:cs typeface="Cambria"/>
                <a:sym typeface="Cambria"/>
              </a:rPr>
              <a:t>2020_045</a:t>
            </a:r>
            <a:endParaRPr b="1" i="0" sz="1400" u="none" cap="none" strike="noStrike">
              <a:solidFill>
                <a:srgbClr val="000000"/>
              </a:solidFill>
              <a:latin typeface="Cambria"/>
              <a:ea typeface="Cambria"/>
              <a:cs typeface="Cambria"/>
              <a:sym typeface="Cambria"/>
            </a:endParaRPr>
          </a:p>
        </p:txBody>
      </p:sp>
      <p:sp>
        <p:nvSpPr>
          <p:cNvPr id="337" name="Google Shape;337;p19"/>
          <p:cNvSpPr/>
          <p:nvPr/>
        </p:nvSpPr>
        <p:spPr>
          <a:xfrm>
            <a:off x="2652850" y="6591550"/>
            <a:ext cx="1633500" cy="217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9"/>
          <p:cNvSpPr txBox="1"/>
          <p:nvPr/>
        </p:nvSpPr>
        <p:spPr>
          <a:xfrm>
            <a:off x="2797575" y="6336700"/>
            <a:ext cx="1361100" cy="50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mbria"/>
                <a:ea typeface="Cambria"/>
                <a:cs typeface="Cambria"/>
                <a:sym typeface="Cambria"/>
              </a:rPr>
              <a:t>IT17133678</a:t>
            </a:r>
            <a:endParaRPr b="1" i="0" sz="1600" u="none" cap="none" strike="noStrike">
              <a:solidFill>
                <a:srgbClr val="000000"/>
              </a:solidFill>
              <a:latin typeface="Cambria"/>
              <a:ea typeface="Cambria"/>
              <a:cs typeface="Cambria"/>
              <a:sym typeface="Cambria"/>
            </a:endParaRPr>
          </a:p>
        </p:txBody>
      </p:sp>
      <p:pic>
        <p:nvPicPr>
          <p:cNvPr id="339" name="Google Shape;339;p19"/>
          <p:cNvPicPr preferRelativeResize="0"/>
          <p:nvPr/>
        </p:nvPicPr>
        <p:blipFill>
          <a:blip r:embed="rId3">
            <a:alphaModFix/>
          </a:blip>
          <a:stretch>
            <a:fillRect/>
          </a:stretch>
        </p:blipFill>
        <p:spPr>
          <a:xfrm>
            <a:off x="8832545" y="1004425"/>
            <a:ext cx="3156355" cy="5082074"/>
          </a:xfrm>
          <a:prstGeom prst="rect">
            <a:avLst/>
          </a:prstGeom>
          <a:noFill/>
          <a:ln>
            <a:noFill/>
          </a:ln>
        </p:spPr>
      </p:pic>
      <p:sp>
        <p:nvSpPr>
          <p:cNvPr id="340" name="Google Shape;340;p19"/>
          <p:cNvSpPr/>
          <p:nvPr/>
        </p:nvSpPr>
        <p:spPr>
          <a:xfrm>
            <a:off x="9105375" y="3185725"/>
            <a:ext cx="2154600" cy="1610400"/>
          </a:xfrm>
          <a:prstGeom prst="rect">
            <a:avLst/>
          </a:prstGeom>
          <a:noFill/>
          <a:ln cap="flat" cmpd="sng" w="76200">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ab9b25909c_2_8"/>
          <p:cNvSpPr txBox="1"/>
          <p:nvPr>
            <p:ph idx="1" type="body"/>
          </p:nvPr>
        </p:nvSpPr>
        <p:spPr>
          <a:xfrm>
            <a:off x="304800" y="492725"/>
            <a:ext cx="11650200" cy="5831700"/>
          </a:xfrm>
          <a:prstGeom prst="rect">
            <a:avLst/>
          </a:prstGeom>
        </p:spPr>
        <p:txBody>
          <a:bodyPr anchorCtr="0" anchor="t" bIns="45700" lIns="91425" spcFirstLastPara="1" rIns="91425" wrap="square" tIns="45700">
            <a:noAutofit/>
          </a:bodyPr>
          <a:lstStyle/>
          <a:p>
            <a:pPr indent="-349250" lvl="0" marL="457200" rtl="0" algn="just">
              <a:lnSpc>
                <a:spcPct val="150000"/>
              </a:lnSpc>
              <a:spcBef>
                <a:spcPts val="1200"/>
              </a:spcBef>
              <a:spcAft>
                <a:spcPts val="0"/>
              </a:spcAft>
              <a:buSzPts val="1900"/>
              <a:buChar char="●"/>
            </a:pPr>
            <a:r>
              <a:rPr lang="en-US" sz="1900">
                <a:latin typeface="Arial"/>
                <a:ea typeface="Arial"/>
                <a:cs typeface="Arial"/>
                <a:sym typeface="Arial"/>
              </a:rPr>
              <a:t>Updates are pushed to mobile application via cellular or Wifi Connection. The health level of the dog is determined, and the user is notified if there is a change in activity levels (Walk, Run).</a:t>
            </a:r>
            <a:endParaRPr sz="3300"/>
          </a:p>
        </p:txBody>
      </p:sp>
      <p:pic>
        <p:nvPicPr>
          <p:cNvPr id="347" name="Google Shape;347;gab9b25909c_2_8"/>
          <p:cNvPicPr preferRelativeResize="0"/>
          <p:nvPr/>
        </p:nvPicPr>
        <p:blipFill>
          <a:blip r:embed="rId3">
            <a:alphaModFix/>
          </a:blip>
          <a:stretch>
            <a:fillRect/>
          </a:stretch>
        </p:blipFill>
        <p:spPr>
          <a:xfrm>
            <a:off x="1793675" y="1642375"/>
            <a:ext cx="2909650" cy="4624174"/>
          </a:xfrm>
          <a:prstGeom prst="rect">
            <a:avLst/>
          </a:prstGeom>
          <a:noFill/>
          <a:ln>
            <a:noFill/>
          </a:ln>
        </p:spPr>
      </p:pic>
      <p:pic>
        <p:nvPicPr>
          <p:cNvPr id="348" name="Google Shape;348;gab9b25909c_2_8"/>
          <p:cNvPicPr preferRelativeResize="0"/>
          <p:nvPr/>
        </p:nvPicPr>
        <p:blipFill>
          <a:blip r:embed="rId4">
            <a:alphaModFix/>
          </a:blip>
          <a:stretch>
            <a:fillRect/>
          </a:stretch>
        </p:blipFill>
        <p:spPr>
          <a:xfrm>
            <a:off x="7317184" y="1642375"/>
            <a:ext cx="2850565" cy="4722074"/>
          </a:xfrm>
          <a:prstGeom prst="rect">
            <a:avLst/>
          </a:prstGeom>
          <a:noFill/>
          <a:ln>
            <a:noFill/>
          </a:ln>
        </p:spPr>
      </p:pic>
      <p:sp>
        <p:nvSpPr>
          <p:cNvPr id="349" name="Google Shape;349;gab9b25909c_2_8"/>
          <p:cNvSpPr/>
          <p:nvPr/>
        </p:nvSpPr>
        <p:spPr>
          <a:xfrm>
            <a:off x="2606500" y="6556800"/>
            <a:ext cx="1668300" cy="3012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600"/>
              <a:buFont typeface="Arial"/>
              <a:buNone/>
            </a:pPr>
            <a:r>
              <a:rPr b="1" lang="en-US" sz="1600">
                <a:solidFill>
                  <a:schemeClr val="dk1"/>
                </a:solidFill>
                <a:latin typeface="Cambria"/>
                <a:ea typeface="Cambria"/>
                <a:cs typeface="Cambria"/>
                <a:sym typeface="Cambria"/>
              </a:rPr>
              <a:t>IT17133678</a:t>
            </a:r>
            <a:endParaRPr b="1" sz="1600">
              <a:solidFill>
                <a:schemeClr val="dk1"/>
              </a:solidFill>
              <a:latin typeface="Cambria"/>
              <a:ea typeface="Cambria"/>
              <a:cs typeface="Cambria"/>
              <a:sym typeface="Cambria"/>
            </a:endParaRPr>
          </a:p>
        </p:txBody>
      </p:sp>
      <p:sp>
        <p:nvSpPr>
          <p:cNvPr id="350" name="Google Shape;350;gab9b25909c_2_8"/>
          <p:cNvSpPr/>
          <p:nvPr/>
        </p:nvSpPr>
        <p:spPr>
          <a:xfrm>
            <a:off x="4369150" y="6465925"/>
            <a:ext cx="1909500" cy="3012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700"/>
              <a:buFont typeface="Arial"/>
              <a:buNone/>
            </a:pPr>
            <a:r>
              <a:rPr b="1" lang="en-US" sz="1700">
                <a:solidFill>
                  <a:schemeClr val="dk1"/>
                </a:solidFill>
                <a:latin typeface="Cambria"/>
                <a:ea typeface="Cambria"/>
                <a:cs typeface="Cambria"/>
                <a:sym typeface="Cambria"/>
              </a:rPr>
              <a:t>Boteju W.J.M</a:t>
            </a:r>
            <a:endParaRPr b="1" sz="1700">
              <a:solidFill>
                <a:schemeClr val="dk1"/>
              </a:solidFill>
              <a:latin typeface="Cambria"/>
              <a:ea typeface="Cambria"/>
              <a:cs typeface="Cambria"/>
              <a:sym typeface="Cambria"/>
            </a:endParaRPr>
          </a:p>
        </p:txBody>
      </p:sp>
      <p:sp>
        <p:nvSpPr>
          <p:cNvPr id="351" name="Google Shape;351;gab9b25909c_2_8"/>
          <p:cNvSpPr/>
          <p:nvPr/>
        </p:nvSpPr>
        <p:spPr>
          <a:xfrm>
            <a:off x="6444575" y="6556800"/>
            <a:ext cx="1909500" cy="3012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en-US">
                <a:solidFill>
                  <a:schemeClr val="dk1"/>
                </a:solidFill>
                <a:latin typeface="Cambria"/>
                <a:ea typeface="Cambria"/>
                <a:cs typeface="Cambria"/>
                <a:sym typeface="Cambria"/>
              </a:rPr>
              <a:t>2020_045</a:t>
            </a:r>
            <a:endParaRPr b="1">
              <a:solidFill>
                <a:schemeClr val="dk1"/>
              </a:solidFill>
              <a:latin typeface="Cambria"/>
              <a:ea typeface="Cambria"/>
              <a:cs typeface="Cambria"/>
              <a:sym typeface="Cambria"/>
            </a:endParaRPr>
          </a:p>
        </p:txBody>
      </p:sp>
      <p:sp>
        <p:nvSpPr>
          <p:cNvPr id="352" name="Google Shape;352;gab9b25909c_2_8"/>
          <p:cNvSpPr/>
          <p:nvPr/>
        </p:nvSpPr>
        <p:spPr>
          <a:xfrm>
            <a:off x="1911425" y="3660700"/>
            <a:ext cx="2457600" cy="1436400"/>
          </a:xfrm>
          <a:prstGeom prst="rect">
            <a:avLst/>
          </a:prstGeom>
          <a:noFill/>
          <a:ln cap="flat" cmpd="sng" w="76200">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ab9b25909c_2_8"/>
          <p:cNvSpPr/>
          <p:nvPr/>
        </p:nvSpPr>
        <p:spPr>
          <a:xfrm>
            <a:off x="7412225" y="3720425"/>
            <a:ext cx="2457600" cy="1436400"/>
          </a:xfrm>
          <a:prstGeom prst="rect">
            <a:avLst/>
          </a:prstGeom>
          <a:noFill/>
          <a:ln cap="flat" cmpd="sng" w="76200">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ab9b25909c_2_8"/>
          <p:cNvSpPr/>
          <p:nvPr/>
        </p:nvSpPr>
        <p:spPr>
          <a:xfrm>
            <a:off x="2027275" y="2121775"/>
            <a:ext cx="2154600" cy="728100"/>
          </a:xfrm>
          <a:prstGeom prst="rect">
            <a:avLst/>
          </a:prstGeom>
          <a:noFill/>
          <a:ln cap="flat" cmpd="sng" w="762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ab9b25909c_2_8"/>
          <p:cNvSpPr/>
          <p:nvPr/>
        </p:nvSpPr>
        <p:spPr>
          <a:xfrm>
            <a:off x="7462175" y="2019325"/>
            <a:ext cx="2154600" cy="728100"/>
          </a:xfrm>
          <a:prstGeom prst="rect">
            <a:avLst/>
          </a:prstGeom>
          <a:noFill/>
          <a:ln cap="flat" cmpd="sng" w="762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1"/>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US"/>
              <a:t>Achievements</a:t>
            </a:r>
            <a:endParaRPr/>
          </a:p>
        </p:txBody>
      </p:sp>
      <p:sp>
        <p:nvSpPr>
          <p:cNvPr id="361" name="Google Shape;361;p21"/>
          <p:cNvSpPr txBox="1"/>
          <p:nvPr>
            <p:ph idx="1" type="body"/>
          </p:nvPr>
        </p:nvSpPr>
        <p:spPr>
          <a:xfrm>
            <a:off x="304800" y="1143000"/>
            <a:ext cx="11684100" cy="51816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SzPts val="1800"/>
              <a:buNone/>
            </a:pPr>
            <a:r>
              <a:t/>
            </a:r>
            <a:endParaRPr b="1" sz="1700">
              <a:latin typeface="Arial"/>
              <a:ea typeface="Arial"/>
              <a:cs typeface="Arial"/>
              <a:sym typeface="Arial"/>
            </a:endParaRPr>
          </a:p>
          <a:p>
            <a:pPr indent="0" lvl="0" marL="0" rtl="0" algn="just">
              <a:lnSpc>
                <a:spcPct val="100000"/>
              </a:lnSpc>
              <a:spcBef>
                <a:spcPts val="0"/>
              </a:spcBef>
              <a:spcAft>
                <a:spcPts val="0"/>
              </a:spcAft>
              <a:buSzPts val="1800"/>
              <a:buNone/>
            </a:pPr>
            <a:r>
              <a:t/>
            </a:r>
            <a:endParaRPr b="1" sz="1700">
              <a:latin typeface="Arial"/>
              <a:ea typeface="Arial"/>
              <a:cs typeface="Arial"/>
              <a:sym typeface="Arial"/>
            </a:endParaRPr>
          </a:p>
          <a:p>
            <a:pPr indent="0" lvl="0" marL="0" rtl="0" algn="just">
              <a:lnSpc>
                <a:spcPct val="100000"/>
              </a:lnSpc>
              <a:spcBef>
                <a:spcPts val="0"/>
              </a:spcBef>
              <a:spcAft>
                <a:spcPts val="0"/>
              </a:spcAft>
              <a:buSzPts val="1800"/>
              <a:buNone/>
            </a:pPr>
            <a:r>
              <a:rPr b="1" lang="en-US" sz="1700">
                <a:latin typeface="Arial"/>
                <a:ea typeface="Arial"/>
                <a:cs typeface="Arial"/>
                <a:sym typeface="Arial"/>
              </a:rPr>
              <a:t>  Support Vector Machine  was used on the test data and an accuracy score of 99.5% accuracy was obtained .</a:t>
            </a:r>
            <a:endParaRPr b="1" sz="3100">
              <a:latin typeface="Arial"/>
              <a:ea typeface="Arial"/>
              <a:cs typeface="Arial"/>
              <a:sym typeface="Arial"/>
            </a:endParaRPr>
          </a:p>
        </p:txBody>
      </p:sp>
      <p:sp>
        <p:nvSpPr>
          <p:cNvPr id="362" name="Google Shape;362;p21"/>
          <p:cNvSpPr/>
          <p:nvPr/>
        </p:nvSpPr>
        <p:spPr>
          <a:xfrm>
            <a:off x="4390500" y="6442775"/>
            <a:ext cx="19692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1"/>
          <p:cNvSpPr/>
          <p:nvPr/>
        </p:nvSpPr>
        <p:spPr>
          <a:xfrm>
            <a:off x="6467725" y="6510600"/>
            <a:ext cx="20604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1"/>
          <p:cNvSpPr/>
          <p:nvPr/>
        </p:nvSpPr>
        <p:spPr>
          <a:xfrm>
            <a:off x="2735675" y="6510600"/>
            <a:ext cx="1546800" cy="34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1"/>
          <p:cNvSpPr txBox="1"/>
          <p:nvPr/>
        </p:nvSpPr>
        <p:spPr>
          <a:xfrm>
            <a:off x="2797575" y="6336700"/>
            <a:ext cx="1361100" cy="50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mbria"/>
                <a:ea typeface="Cambria"/>
                <a:cs typeface="Cambria"/>
                <a:sym typeface="Cambria"/>
              </a:rPr>
              <a:t>IT17133678</a:t>
            </a:r>
            <a:endParaRPr b="1" i="0" sz="1600" u="none" cap="none" strike="noStrike">
              <a:solidFill>
                <a:srgbClr val="000000"/>
              </a:solidFill>
              <a:latin typeface="Cambria"/>
              <a:ea typeface="Cambria"/>
              <a:cs typeface="Cambria"/>
              <a:sym typeface="Cambria"/>
            </a:endParaRPr>
          </a:p>
        </p:txBody>
      </p:sp>
      <p:sp>
        <p:nvSpPr>
          <p:cNvPr id="366" name="Google Shape;366;p21"/>
          <p:cNvSpPr txBox="1"/>
          <p:nvPr/>
        </p:nvSpPr>
        <p:spPr>
          <a:xfrm>
            <a:off x="4865475" y="6336700"/>
            <a:ext cx="1737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mbria"/>
                <a:ea typeface="Cambria"/>
                <a:cs typeface="Cambria"/>
                <a:sym typeface="Cambria"/>
              </a:rPr>
              <a:t>Boteju W.J.M</a:t>
            </a:r>
            <a:endParaRPr b="1" i="0" sz="1700" u="none" cap="none" strike="noStrike">
              <a:solidFill>
                <a:srgbClr val="000000"/>
              </a:solidFill>
              <a:latin typeface="Cambria"/>
              <a:ea typeface="Cambria"/>
              <a:cs typeface="Cambria"/>
              <a:sym typeface="Cambria"/>
            </a:endParaRPr>
          </a:p>
        </p:txBody>
      </p:sp>
      <p:sp>
        <p:nvSpPr>
          <p:cNvPr id="367" name="Google Shape;367;p21"/>
          <p:cNvSpPr txBox="1"/>
          <p:nvPr/>
        </p:nvSpPr>
        <p:spPr>
          <a:xfrm>
            <a:off x="6997025" y="6373750"/>
            <a:ext cx="11931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mbria"/>
                <a:ea typeface="Cambria"/>
                <a:cs typeface="Cambria"/>
                <a:sym typeface="Cambria"/>
              </a:rPr>
              <a:t>2020_045</a:t>
            </a:r>
            <a:endParaRPr b="1" i="0" sz="1400" u="none" cap="none" strike="noStrike">
              <a:solidFill>
                <a:srgbClr val="000000"/>
              </a:solidFill>
              <a:latin typeface="Cambria"/>
              <a:ea typeface="Cambria"/>
              <a:cs typeface="Cambria"/>
              <a:sym typeface="Cambria"/>
            </a:endParaRPr>
          </a:p>
        </p:txBody>
      </p:sp>
      <p:pic>
        <p:nvPicPr>
          <p:cNvPr id="368" name="Google Shape;368;p21"/>
          <p:cNvPicPr preferRelativeResize="0"/>
          <p:nvPr/>
        </p:nvPicPr>
        <p:blipFill rotWithShape="1">
          <a:blip r:embed="rId3">
            <a:alphaModFix/>
          </a:blip>
          <a:srcRect b="0" l="0" r="0" t="0"/>
          <a:stretch/>
        </p:blipFill>
        <p:spPr>
          <a:xfrm>
            <a:off x="773725" y="2832375"/>
            <a:ext cx="5408800" cy="2195650"/>
          </a:xfrm>
          <a:prstGeom prst="rect">
            <a:avLst/>
          </a:prstGeom>
          <a:noFill/>
          <a:ln>
            <a:noFill/>
          </a:ln>
        </p:spPr>
      </p:pic>
      <p:pic>
        <p:nvPicPr>
          <p:cNvPr id="369" name="Google Shape;369;p21"/>
          <p:cNvPicPr preferRelativeResize="0"/>
          <p:nvPr/>
        </p:nvPicPr>
        <p:blipFill rotWithShape="1">
          <a:blip r:embed="rId4">
            <a:alphaModFix/>
          </a:blip>
          <a:srcRect b="0" l="2037" r="0" t="2381"/>
          <a:stretch/>
        </p:blipFill>
        <p:spPr>
          <a:xfrm>
            <a:off x="6603064" y="2832375"/>
            <a:ext cx="4079300" cy="2699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3"/>
          <p:cNvSpPr txBox="1"/>
          <p:nvPr>
            <p:ph type="title"/>
          </p:nvPr>
        </p:nvSpPr>
        <p:spPr>
          <a:xfrm>
            <a:off x="963084" y="2837087"/>
            <a:ext cx="10363200" cy="136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4000"/>
              <a:buNone/>
            </a:pPr>
            <a:r>
              <a:rPr lang="en-US"/>
              <a:t>Resting Pattern Recognition</a:t>
            </a:r>
            <a:endParaRPr/>
          </a:p>
        </p:txBody>
      </p:sp>
      <p:sp>
        <p:nvSpPr>
          <p:cNvPr id="376" name="Google Shape;376;p23"/>
          <p:cNvSpPr txBox="1"/>
          <p:nvPr>
            <p:ph idx="1" type="body"/>
          </p:nvPr>
        </p:nvSpPr>
        <p:spPr>
          <a:xfrm>
            <a:off x="963084" y="4237261"/>
            <a:ext cx="10363200" cy="15003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400"/>
              </a:spcBef>
              <a:spcAft>
                <a:spcPts val="0"/>
              </a:spcAft>
              <a:buSzPts val="2000"/>
              <a:buNone/>
            </a:pPr>
            <a:r>
              <a:t/>
            </a:r>
            <a:endParaRPr/>
          </a:p>
        </p:txBody>
      </p:sp>
      <p:pic>
        <p:nvPicPr>
          <p:cNvPr id="377" name="Google Shape;377;p23"/>
          <p:cNvPicPr preferRelativeResize="0"/>
          <p:nvPr/>
        </p:nvPicPr>
        <p:blipFill rotWithShape="1">
          <a:blip r:embed="rId3">
            <a:alphaModFix/>
          </a:blip>
          <a:srcRect b="0" l="0" r="0" t="0"/>
          <a:stretch/>
        </p:blipFill>
        <p:spPr>
          <a:xfrm>
            <a:off x="9747504" y="64008"/>
            <a:ext cx="2377440" cy="2532888"/>
          </a:xfrm>
          <a:prstGeom prst="rect">
            <a:avLst/>
          </a:prstGeom>
          <a:noFill/>
          <a:ln>
            <a:noFill/>
          </a:ln>
        </p:spPr>
      </p:pic>
      <p:sp>
        <p:nvSpPr>
          <p:cNvPr id="378" name="Google Shape;378;p23"/>
          <p:cNvSpPr txBox="1"/>
          <p:nvPr/>
        </p:nvSpPr>
        <p:spPr>
          <a:xfrm>
            <a:off x="2660075" y="6442375"/>
            <a:ext cx="1537800" cy="4155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mbria"/>
                <a:ea typeface="Cambria"/>
                <a:cs typeface="Cambria"/>
                <a:sym typeface="Cambria"/>
              </a:rPr>
              <a:t>IT17123150</a:t>
            </a:r>
            <a:endParaRPr b="1" i="0" sz="1800" u="none" cap="none" strike="noStrike">
              <a:solidFill>
                <a:srgbClr val="000000"/>
              </a:solidFill>
              <a:latin typeface="Cambria"/>
              <a:ea typeface="Cambria"/>
              <a:cs typeface="Cambria"/>
              <a:sym typeface="Cambria"/>
            </a:endParaRPr>
          </a:p>
        </p:txBody>
      </p:sp>
      <p:sp>
        <p:nvSpPr>
          <p:cNvPr id="379" name="Google Shape;379;p23"/>
          <p:cNvSpPr txBox="1"/>
          <p:nvPr/>
        </p:nvSpPr>
        <p:spPr>
          <a:xfrm>
            <a:off x="4433450" y="6442500"/>
            <a:ext cx="2022900" cy="4155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mbria"/>
                <a:ea typeface="Cambria"/>
                <a:cs typeface="Cambria"/>
                <a:sym typeface="Cambria"/>
              </a:rPr>
              <a:t>M. D. P. Peiris</a:t>
            </a:r>
            <a:endParaRPr b="1" i="0" sz="1800" u="none" cap="none" strike="noStrike">
              <a:solidFill>
                <a:srgbClr val="000000"/>
              </a:solidFill>
              <a:latin typeface="Cambria"/>
              <a:ea typeface="Cambria"/>
              <a:cs typeface="Cambria"/>
              <a:sym typeface="Cambria"/>
            </a:endParaRPr>
          </a:p>
        </p:txBody>
      </p:sp>
      <p:sp>
        <p:nvSpPr>
          <p:cNvPr id="380" name="Google Shape;380;p23"/>
          <p:cNvSpPr txBox="1"/>
          <p:nvPr/>
        </p:nvSpPr>
        <p:spPr>
          <a:xfrm>
            <a:off x="6691925" y="6442500"/>
            <a:ext cx="2022900" cy="4155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mbria"/>
                <a:ea typeface="Cambria"/>
                <a:cs typeface="Cambria"/>
                <a:sym typeface="Cambria"/>
              </a:rPr>
              <a:t>2020_045</a:t>
            </a:r>
            <a:endParaRPr b="1" i="0" sz="1800" u="none" cap="none" strike="noStrike">
              <a:solidFill>
                <a:srgbClr val="000000"/>
              </a:solidFill>
              <a:latin typeface="Cambria"/>
              <a:ea typeface="Cambria"/>
              <a:cs typeface="Cambria"/>
              <a:sym typeface="Cambri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4"/>
          <p:cNvSpPr txBox="1"/>
          <p:nvPr/>
        </p:nvSpPr>
        <p:spPr>
          <a:xfrm>
            <a:off x="822500" y="1760850"/>
            <a:ext cx="10819800" cy="42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mbria"/>
              <a:ea typeface="Cambria"/>
              <a:cs typeface="Cambria"/>
              <a:sym typeface="Cambria"/>
            </a:endParaRPr>
          </a:p>
        </p:txBody>
      </p:sp>
      <p:sp>
        <p:nvSpPr>
          <p:cNvPr id="386" name="Google Shape;386;p24"/>
          <p:cNvSpPr txBox="1"/>
          <p:nvPr>
            <p:ph type="title"/>
          </p:nvPr>
        </p:nvSpPr>
        <p:spPr>
          <a:xfrm>
            <a:off x="304800" y="304800"/>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b="0" lang="en-US" sz="4400"/>
              <a:t>Background / Research Gap </a:t>
            </a:r>
            <a:endParaRPr/>
          </a:p>
        </p:txBody>
      </p:sp>
      <p:sp>
        <p:nvSpPr>
          <p:cNvPr id="387" name="Google Shape;387;p24"/>
          <p:cNvSpPr txBox="1"/>
          <p:nvPr>
            <p:ph idx="1" type="body"/>
          </p:nvPr>
        </p:nvSpPr>
        <p:spPr>
          <a:xfrm>
            <a:off x="304800" y="1721850"/>
            <a:ext cx="11684100" cy="43296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360"/>
              </a:spcBef>
              <a:spcAft>
                <a:spcPts val="0"/>
              </a:spcAft>
              <a:buNone/>
            </a:pPr>
            <a:r>
              <a:t/>
            </a:r>
            <a:endParaRPr sz="1800">
              <a:latin typeface="Arial"/>
              <a:ea typeface="Arial"/>
              <a:cs typeface="Arial"/>
              <a:sym typeface="Arial"/>
            </a:endParaRPr>
          </a:p>
          <a:p>
            <a:pPr indent="-349250" lvl="0" marL="457200" rtl="0" algn="l">
              <a:lnSpc>
                <a:spcPct val="100000"/>
              </a:lnSpc>
              <a:spcBef>
                <a:spcPts val="360"/>
              </a:spcBef>
              <a:spcAft>
                <a:spcPts val="0"/>
              </a:spcAft>
              <a:buSzPts val="1900"/>
              <a:buFont typeface="Arial"/>
              <a:buChar char="•"/>
            </a:pPr>
            <a:r>
              <a:rPr lang="en-US" sz="1900">
                <a:latin typeface="Arial"/>
                <a:ea typeface="Arial"/>
                <a:cs typeface="Arial"/>
                <a:sym typeface="Arial"/>
              </a:rPr>
              <a:t>Most of the dog activity trackers use only sensor device to track resting behavior of the dogs[4].</a:t>
            </a:r>
            <a:endParaRPr sz="1900">
              <a:latin typeface="Arial"/>
              <a:ea typeface="Arial"/>
              <a:cs typeface="Arial"/>
              <a:sym typeface="Arial"/>
            </a:endParaRPr>
          </a:p>
          <a:p>
            <a:pPr indent="0" lvl="0" marL="457200" rtl="0" algn="l">
              <a:lnSpc>
                <a:spcPct val="100000"/>
              </a:lnSpc>
              <a:spcBef>
                <a:spcPts val="360"/>
              </a:spcBef>
              <a:spcAft>
                <a:spcPts val="0"/>
              </a:spcAft>
              <a:buNone/>
            </a:pPr>
            <a:r>
              <a:t/>
            </a:r>
            <a:endParaRPr sz="1900">
              <a:latin typeface="Arial"/>
              <a:ea typeface="Arial"/>
              <a:cs typeface="Arial"/>
              <a:sym typeface="Arial"/>
            </a:endParaRPr>
          </a:p>
          <a:p>
            <a:pPr indent="-349250" lvl="0" marL="457200" rtl="0" algn="l">
              <a:lnSpc>
                <a:spcPct val="100000"/>
              </a:lnSpc>
              <a:spcBef>
                <a:spcPts val="360"/>
              </a:spcBef>
              <a:spcAft>
                <a:spcPts val="0"/>
              </a:spcAft>
              <a:buSzPts val="1900"/>
              <a:buFont typeface="Arial"/>
              <a:buChar char="•"/>
            </a:pPr>
            <a:r>
              <a:rPr lang="en-US" sz="1900">
                <a:latin typeface="Arial"/>
                <a:ea typeface="Arial"/>
                <a:cs typeface="Arial"/>
                <a:sym typeface="Arial"/>
              </a:rPr>
              <a:t>Very few amount of research studies have done to recognize the resting activity of the dogs using camera footage[5].</a:t>
            </a:r>
            <a:endParaRPr sz="1900">
              <a:latin typeface="Arial"/>
              <a:ea typeface="Arial"/>
              <a:cs typeface="Arial"/>
              <a:sym typeface="Arial"/>
            </a:endParaRPr>
          </a:p>
          <a:p>
            <a:pPr indent="0" lvl="0" marL="457200" rtl="0" algn="l">
              <a:lnSpc>
                <a:spcPct val="100000"/>
              </a:lnSpc>
              <a:spcBef>
                <a:spcPts val="360"/>
              </a:spcBef>
              <a:spcAft>
                <a:spcPts val="0"/>
              </a:spcAft>
              <a:buNone/>
            </a:pPr>
            <a:r>
              <a:t/>
            </a:r>
            <a:endParaRPr sz="1900">
              <a:latin typeface="Arial"/>
              <a:ea typeface="Arial"/>
              <a:cs typeface="Arial"/>
              <a:sym typeface="Arial"/>
            </a:endParaRPr>
          </a:p>
          <a:p>
            <a:pPr indent="-355600" lvl="0" marL="457200" rtl="0" algn="l">
              <a:lnSpc>
                <a:spcPct val="100000"/>
              </a:lnSpc>
              <a:spcBef>
                <a:spcPts val="0"/>
              </a:spcBef>
              <a:spcAft>
                <a:spcPts val="0"/>
              </a:spcAft>
              <a:buSzPts val="2000"/>
              <a:buFont typeface="Arial"/>
              <a:buChar char="•"/>
            </a:pPr>
            <a:r>
              <a:rPr lang="en-US" sz="1900">
                <a:latin typeface="Arial"/>
                <a:ea typeface="Arial"/>
                <a:cs typeface="Arial"/>
                <a:sym typeface="Arial"/>
              </a:rPr>
              <a:t>So far, it is rare to find a product that uses both sensor data and CCTV camera video feed data to track the resting behavior of the dog. </a:t>
            </a:r>
            <a:r>
              <a:rPr lang="en-US" sz="2000">
                <a:latin typeface="Arial"/>
                <a:ea typeface="Arial"/>
                <a:cs typeface="Arial"/>
                <a:sym typeface="Arial"/>
              </a:rPr>
              <a:t> </a:t>
            </a:r>
            <a:endParaRPr sz="2000">
              <a:latin typeface="Arial"/>
              <a:ea typeface="Arial"/>
              <a:cs typeface="Arial"/>
              <a:sym typeface="Arial"/>
            </a:endParaRPr>
          </a:p>
        </p:txBody>
      </p:sp>
      <p:sp>
        <p:nvSpPr>
          <p:cNvPr id="388" name="Google Shape;388;p24"/>
          <p:cNvSpPr txBox="1"/>
          <p:nvPr/>
        </p:nvSpPr>
        <p:spPr>
          <a:xfrm>
            <a:off x="2590800" y="6414325"/>
            <a:ext cx="1676400" cy="4251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800" u="none" cap="none" strike="noStrike">
                <a:solidFill>
                  <a:schemeClr val="dk1"/>
                </a:solidFill>
                <a:latin typeface="Cambria"/>
                <a:ea typeface="Cambria"/>
                <a:cs typeface="Cambria"/>
                <a:sym typeface="Cambria"/>
              </a:rPr>
              <a:t>IT17123150</a:t>
            </a:r>
            <a:endParaRPr b="0" i="0" sz="1400" u="none" cap="none" strike="noStrike">
              <a:solidFill>
                <a:srgbClr val="000000"/>
              </a:solidFill>
              <a:latin typeface="Cambria"/>
              <a:ea typeface="Cambria"/>
              <a:cs typeface="Cambria"/>
              <a:sym typeface="Cambria"/>
            </a:endParaRPr>
          </a:p>
        </p:txBody>
      </p:sp>
      <p:sp>
        <p:nvSpPr>
          <p:cNvPr id="389" name="Google Shape;389;p24"/>
          <p:cNvSpPr txBox="1"/>
          <p:nvPr/>
        </p:nvSpPr>
        <p:spPr>
          <a:xfrm>
            <a:off x="4364200" y="6414325"/>
            <a:ext cx="1939500" cy="4251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M. D. P. Peiris</a:t>
            </a:r>
            <a:endParaRPr b="0" i="0" sz="1400" u="none" cap="none" strike="noStrike">
              <a:solidFill>
                <a:srgbClr val="000000"/>
              </a:solidFill>
              <a:latin typeface="Cambria"/>
              <a:ea typeface="Cambria"/>
              <a:cs typeface="Cambria"/>
              <a:sym typeface="Cambria"/>
            </a:endParaRPr>
          </a:p>
        </p:txBody>
      </p:sp>
      <p:sp>
        <p:nvSpPr>
          <p:cNvPr id="390" name="Google Shape;390;p24"/>
          <p:cNvSpPr txBox="1"/>
          <p:nvPr/>
        </p:nvSpPr>
        <p:spPr>
          <a:xfrm>
            <a:off x="6400700" y="6414325"/>
            <a:ext cx="1939500" cy="4251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2020_045</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5"/>
          <p:cNvSpPr txBox="1"/>
          <p:nvPr>
            <p:ph idx="1" type="body"/>
          </p:nvPr>
        </p:nvSpPr>
        <p:spPr>
          <a:xfrm>
            <a:off x="304800" y="1819700"/>
            <a:ext cx="11684100" cy="3886200"/>
          </a:xfrm>
          <a:prstGeom prst="rect">
            <a:avLst/>
          </a:prstGeom>
          <a:noFill/>
          <a:ln>
            <a:noFill/>
          </a:ln>
        </p:spPr>
        <p:txBody>
          <a:bodyPr anchorCtr="0" anchor="t" bIns="45700" lIns="91425" spcFirstLastPara="1" rIns="91425" wrap="square" tIns="45700">
            <a:noAutofit/>
          </a:bodyPr>
          <a:lstStyle/>
          <a:p>
            <a:pPr indent="0" lvl="0" marL="457200" rtl="0" algn="just">
              <a:lnSpc>
                <a:spcPct val="115000"/>
              </a:lnSpc>
              <a:spcBef>
                <a:spcPts val="0"/>
              </a:spcBef>
              <a:spcAft>
                <a:spcPts val="0"/>
              </a:spcAft>
              <a:buNone/>
            </a:pPr>
            <a:r>
              <a:rPr lang="en-US" sz="1900">
                <a:latin typeface="Arial"/>
                <a:ea typeface="Arial"/>
                <a:cs typeface="Arial"/>
                <a:sym typeface="Arial"/>
              </a:rPr>
              <a:t>How to identify behavioral changes in dog’s resting activity based on their breed and age, using both surveillance camera video feed and sensor data?</a:t>
            </a:r>
            <a:endParaRPr sz="1900">
              <a:latin typeface="Arial"/>
              <a:ea typeface="Arial"/>
              <a:cs typeface="Arial"/>
              <a:sym typeface="Arial"/>
            </a:endParaRPr>
          </a:p>
        </p:txBody>
      </p:sp>
      <p:sp>
        <p:nvSpPr>
          <p:cNvPr id="397" name="Google Shape;397;p25"/>
          <p:cNvSpPr txBox="1"/>
          <p:nvPr>
            <p:ph type="title"/>
          </p:nvPr>
        </p:nvSpPr>
        <p:spPr>
          <a:xfrm>
            <a:off x="304800" y="304800"/>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b="0" lang="en-US" sz="4400"/>
              <a:t>Research Question</a:t>
            </a:r>
            <a:endParaRPr/>
          </a:p>
        </p:txBody>
      </p:sp>
      <p:sp>
        <p:nvSpPr>
          <p:cNvPr id="398" name="Google Shape;398;p25"/>
          <p:cNvSpPr txBox="1"/>
          <p:nvPr/>
        </p:nvSpPr>
        <p:spPr>
          <a:xfrm>
            <a:off x="2563100" y="6428500"/>
            <a:ext cx="1717800" cy="429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800" u="none" cap="none" strike="noStrike">
                <a:solidFill>
                  <a:schemeClr val="dk1"/>
                </a:solidFill>
                <a:latin typeface="Cambria"/>
                <a:ea typeface="Cambria"/>
                <a:cs typeface="Cambria"/>
                <a:sym typeface="Cambria"/>
              </a:rPr>
              <a:t>IT17123150</a:t>
            </a:r>
            <a:endParaRPr b="0" i="0" sz="1400" u="none" cap="none" strike="noStrike">
              <a:solidFill>
                <a:srgbClr val="000000"/>
              </a:solidFill>
              <a:latin typeface="Cambria"/>
              <a:ea typeface="Cambria"/>
              <a:cs typeface="Cambria"/>
              <a:sym typeface="Cambria"/>
            </a:endParaRPr>
          </a:p>
        </p:txBody>
      </p:sp>
      <p:sp>
        <p:nvSpPr>
          <p:cNvPr id="399" name="Google Shape;399;p25"/>
          <p:cNvSpPr txBox="1"/>
          <p:nvPr/>
        </p:nvSpPr>
        <p:spPr>
          <a:xfrm>
            <a:off x="4378200" y="6428500"/>
            <a:ext cx="1911900" cy="429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M. D. P. Peiris</a:t>
            </a:r>
            <a:endParaRPr b="0" i="0" sz="1400" u="none" cap="none" strike="noStrike">
              <a:solidFill>
                <a:srgbClr val="000000"/>
              </a:solidFill>
              <a:latin typeface="Cambria"/>
              <a:ea typeface="Cambria"/>
              <a:cs typeface="Cambria"/>
              <a:sym typeface="Cambria"/>
            </a:endParaRPr>
          </a:p>
        </p:txBody>
      </p:sp>
      <p:sp>
        <p:nvSpPr>
          <p:cNvPr id="400" name="Google Shape;400;p25"/>
          <p:cNvSpPr txBox="1"/>
          <p:nvPr/>
        </p:nvSpPr>
        <p:spPr>
          <a:xfrm>
            <a:off x="6387400" y="6428500"/>
            <a:ext cx="1911900" cy="429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2020_045</a:t>
            </a:r>
            <a:endParaRPr b="0" i="0" sz="1400" u="none" cap="none" strike="noStrike">
              <a:solidFill>
                <a:srgbClr val="000000"/>
              </a:solidFill>
              <a:latin typeface="Cambria"/>
              <a:ea typeface="Cambria"/>
              <a:cs typeface="Cambria"/>
              <a:sym typeface="Cambria"/>
            </a:endParaRPr>
          </a:p>
        </p:txBody>
      </p:sp>
      <p:pic>
        <p:nvPicPr>
          <p:cNvPr id="401" name="Google Shape;401;p25"/>
          <p:cNvPicPr preferRelativeResize="0"/>
          <p:nvPr/>
        </p:nvPicPr>
        <p:blipFill rotWithShape="1">
          <a:blip r:embed="rId3">
            <a:alphaModFix/>
          </a:blip>
          <a:srcRect b="10700" l="0" r="69008" t="8177"/>
          <a:stretch/>
        </p:blipFill>
        <p:spPr>
          <a:xfrm>
            <a:off x="9293025" y="3766325"/>
            <a:ext cx="1880451" cy="1939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6"/>
          <p:cNvSpPr txBox="1"/>
          <p:nvPr>
            <p:ph idx="1" type="body"/>
          </p:nvPr>
        </p:nvSpPr>
        <p:spPr>
          <a:xfrm>
            <a:off x="304800" y="1911923"/>
            <a:ext cx="11684100" cy="4412700"/>
          </a:xfrm>
          <a:prstGeom prst="rect">
            <a:avLst/>
          </a:prstGeom>
          <a:noFill/>
          <a:ln>
            <a:noFill/>
          </a:ln>
        </p:spPr>
        <p:txBody>
          <a:bodyPr anchorCtr="0" anchor="t" bIns="45700" lIns="91425" spcFirstLastPara="1" rIns="91425" wrap="square" tIns="45700">
            <a:noAutofit/>
          </a:bodyPr>
          <a:lstStyle/>
          <a:p>
            <a:pPr indent="-349250" lvl="0" marL="457200" rtl="0" algn="just">
              <a:lnSpc>
                <a:spcPct val="115000"/>
              </a:lnSpc>
              <a:spcBef>
                <a:spcPts val="0"/>
              </a:spcBef>
              <a:spcAft>
                <a:spcPts val="0"/>
              </a:spcAft>
              <a:buSzPts val="1900"/>
              <a:buFont typeface="Arial"/>
              <a:buChar char="•"/>
            </a:pPr>
            <a:r>
              <a:rPr lang="en-US" sz="1900">
                <a:latin typeface="Arial"/>
                <a:ea typeface="Arial"/>
                <a:cs typeface="Arial"/>
                <a:sym typeface="Arial"/>
              </a:rPr>
              <a:t>Ability to identify whether the dog is in resting state, using image processing.</a:t>
            </a:r>
            <a:endParaRPr sz="1900">
              <a:latin typeface="Arial"/>
              <a:ea typeface="Arial"/>
              <a:cs typeface="Arial"/>
              <a:sym typeface="Arial"/>
            </a:endParaRPr>
          </a:p>
          <a:p>
            <a:pPr indent="0" lvl="0" marL="0" rtl="0" algn="just">
              <a:lnSpc>
                <a:spcPct val="115000"/>
              </a:lnSpc>
              <a:spcBef>
                <a:spcPts val="0"/>
              </a:spcBef>
              <a:spcAft>
                <a:spcPts val="0"/>
              </a:spcAft>
              <a:buNone/>
            </a:pPr>
            <a:r>
              <a:t/>
            </a:r>
            <a:endParaRPr sz="1900">
              <a:latin typeface="Arial"/>
              <a:ea typeface="Arial"/>
              <a:cs typeface="Arial"/>
              <a:sym typeface="Arial"/>
            </a:endParaRPr>
          </a:p>
          <a:p>
            <a:pPr indent="-349250" lvl="0" marL="457200" rtl="0" algn="just">
              <a:lnSpc>
                <a:spcPct val="115000"/>
              </a:lnSpc>
              <a:spcBef>
                <a:spcPts val="0"/>
              </a:spcBef>
              <a:spcAft>
                <a:spcPts val="0"/>
              </a:spcAft>
              <a:buSzPts val="1900"/>
              <a:buFont typeface="Arial"/>
              <a:buChar char="•"/>
            </a:pPr>
            <a:r>
              <a:rPr lang="en-US" sz="1900">
                <a:latin typeface="Arial"/>
                <a:ea typeface="Arial"/>
                <a:cs typeface="Arial"/>
                <a:sym typeface="Arial"/>
              </a:rPr>
              <a:t>Ability to calculate the resting time using both video feed data and sensor data.</a:t>
            </a:r>
            <a:endParaRPr sz="1900">
              <a:latin typeface="Arial"/>
              <a:ea typeface="Arial"/>
              <a:cs typeface="Arial"/>
              <a:sym typeface="Arial"/>
            </a:endParaRPr>
          </a:p>
          <a:p>
            <a:pPr indent="0" lvl="0" marL="0" rtl="0" algn="just">
              <a:lnSpc>
                <a:spcPct val="115000"/>
              </a:lnSpc>
              <a:spcBef>
                <a:spcPts val="0"/>
              </a:spcBef>
              <a:spcAft>
                <a:spcPts val="0"/>
              </a:spcAft>
              <a:buNone/>
            </a:pPr>
            <a:r>
              <a:t/>
            </a:r>
            <a:endParaRPr sz="1900">
              <a:latin typeface="Arial"/>
              <a:ea typeface="Arial"/>
              <a:cs typeface="Arial"/>
              <a:sym typeface="Arial"/>
            </a:endParaRPr>
          </a:p>
          <a:p>
            <a:pPr indent="-349250" lvl="0" marL="457200" rtl="0" algn="just">
              <a:lnSpc>
                <a:spcPct val="115000"/>
              </a:lnSpc>
              <a:spcBef>
                <a:spcPts val="0"/>
              </a:spcBef>
              <a:spcAft>
                <a:spcPts val="0"/>
              </a:spcAft>
              <a:buSzPts val="1900"/>
              <a:buFont typeface="Arial"/>
              <a:buChar char="•"/>
            </a:pPr>
            <a:r>
              <a:rPr lang="en-US" sz="1900">
                <a:latin typeface="Arial"/>
                <a:ea typeface="Arial"/>
                <a:cs typeface="Arial"/>
                <a:sym typeface="Arial"/>
              </a:rPr>
              <a:t>Ability to find activity level changes by compare the calculated resting activity level with the average resting activity level based on dog’s breed and age.</a:t>
            </a:r>
            <a:endParaRPr sz="1900">
              <a:latin typeface="Arial"/>
              <a:ea typeface="Arial"/>
              <a:cs typeface="Arial"/>
              <a:sym typeface="Arial"/>
            </a:endParaRPr>
          </a:p>
          <a:p>
            <a:pPr indent="0" lvl="0" marL="0" rtl="0" algn="just">
              <a:lnSpc>
                <a:spcPct val="115000"/>
              </a:lnSpc>
              <a:spcBef>
                <a:spcPts val="0"/>
              </a:spcBef>
              <a:spcAft>
                <a:spcPts val="0"/>
              </a:spcAft>
              <a:buNone/>
            </a:pPr>
            <a:r>
              <a:t/>
            </a:r>
            <a:endParaRPr sz="1900">
              <a:latin typeface="Arial"/>
              <a:ea typeface="Arial"/>
              <a:cs typeface="Arial"/>
              <a:sym typeface="Arial"/>
            </a:endParaRPr>
          </a:p>
          <a:p>
            <a:pPr indent="-349250" lvl="0" marL="457200" rtl="0" algn="just">
              <a:lnSpc>
                <a:spcPct val="115000"/>
              </a:lnSpc>
              <a:spcBef>
                <a:spcPts val="0"/>
              </a:spcBef>
              <a:spcAft>
                <a:spcPts val="0"/>
              </a:spcAft>
              <a:buSzPts val="1900"/>
              <a:buFont typeface="Arial"/>
              <a:buChar char="•"/>
            </a:pPr>
            <a:r>
              <a:rPr lang="en-US" sz="1900">
                <a:latin typeface="Arial"/>
                <a:ea typeface="Arial"/>
                <a:cs typeface="Arial"/>
                <a:sym typeface="Arial"/>
              </a:rPr>
              <a:t>Ability to notify dog owner, if there are changes in resting activity level.</a:t>
            </a:r>
            <a:endParaRPr sz="1900">
              <a:latin typeface="Arial"/>
              <a:ea typeface="Arial"/>
              <a:cs typeface="Arial"/>
              <a:sym typeface="Arial"/>
            </a:endParaRPr>
          </a:p>
        </p:txBody>
      </p:sp>
      <p:sp>
        <p:nvSpPr>
          <p:cNvPr id="407" name="Google Shape;407;p26"/>
          <p:cNvSpPr txBox="1"/>
          <p:nvPr>
            <p:ph type="title"/>
          </p:nvPr>
        </p:nvSpPr>
        <p:spPr>
          <a:xfrm>
            <a:off x="304800" y="304800"/>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US"/>
              <a:t>Objectives</a:t>
            </a:r>
            <a:endParaRPr/>
          </a:p>
        </p:txBody>
      </p:sp>
      <p:sp>
        <p:nvSpPr>
          <p:cNvPr id="408" name="Google Shape;408;p26"/>
          <p:cNvSpPr txBox="1"/>
          <p:nvPr/>
        </p:nvSpPr>
        <p:spPr>
          <a:xfrm>
            <a:off x="2590800" y="6456225"/>
            <a:ext cx="1662600" cy="4017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800" u="none" cap="none" strike="noStrike">
                <a:solidFill>
                  <a:schemeClr val="dk1"/>
                </a:solidFill>
                <a:latin typeface="Cambria"/>
                <a:ea typeface="Cambria"/>
                <a:cs typeface="Cambria"/>
                <a:sym typeface="Cambria"/>
              </a:rPr>
              <a:t>IT17123150</a:t>
            </a:r>
            <a:endParaRPr b="0" i="0" sz="1400" u="none" cap="none" strike="noStrike">
              <a:solidFill>
                <a:srgbClr val="000000"/>
              </a:solidFill>
              <a:latin typeface="Cambria"/>
              <a:ea typeface="Cambria"/>
              <a:cs typeface="Cambria"/>
              <a:sym typeface="Cambria"/>
            </a:endParaRPr>
          </a:p>
        </p:txBody>
      </p:sp>
      <p:sp>
        <p:nvSpPr>
          <p:cNvPr id="409" name="Google Shape;409;p26"/>
          <p:cNvSpPr txBox="1"/>
          <p:nvPr/>
        </p:nvSpPr>
        <p:spPr>
          <a:xfrm>
            <a:off x="4336512" y="6456225"/>
            <a:ext cx="2008800" cy="4017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M. D. P. Peiris</a:t>
            </a:r>
            <a:endParaRPr b="0" i="0" sz="1400" u="none" cap="none" strike="noStrike">
              <a:solidFill>
                <a:srgbClr val="000000"/>
              </a:solidFill>
              <a:latin typeface="Cambria"/>
              <a:ea typeface="Cambria"/>
              <a:cs typeface="Cambria"/>
              <a:sym typeface="Cambria"/>
            </a:endParaRPr>
          </a:p>
        </p:txBody>
      </p:sp>
      <p:sp>
        <p:nvSpPr>
          <p:cNvPr id="410" name="Google Shape;410;p26"/>
          <p:cNvSpPr txBox="1"/>
          <p:nvPr/>
        </p:nvSpPr>
        <p:spPr>
          <a:xfrm>
            <a:off x="6400750" y="6456225"/>
            <a:ext cx="1911900" cy="4017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2020_045</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3"/>
          <p:cNvSpPr txBox="1"/>
          <p:nvPr>
            <p:ph type="title"/>
          </p:nvPr>
        </p:nvSpPr>
        <p:spPr>
          <a:xfrm>
            <a:off x="304800" y="304800"/>
            <a:ext cx="2286000" cy="6019800"/>
          </a:xfrm>
          <a:prstGeom prst="rect">
            <a:avLst/>
          </a:prstGeom>
          <a:noFill/>
          <a:ln>
            <a:noFill/>
          </a:ln>
        </p:spPr>
        <p:txBody>
          <a:bodyPr anchorCtr="0" anchor="ctr" bIns="45700" lIns="91425" spcFirstLastPara="1" rIns="91425" wrap="square" tIns="45700">
            <a:noAutofit/>
          </a:bodyPr>
          <a:lstStyle/>
          <a:p>
            <a:pPr indent="-457200" lvl="0" marL="457200" rtl="0" algn="l">
              <a:lnSpc>
                <a:spcPct val="90000"/>
              </a:lnSpc>
              <a:spcBef>
                <a:spcPts val="340"/>
              </a:spcBef>
              <a:spcAft>
                <a:spcPts val="0"/>
              </a:spcAft>
              <a:buClr>
                <a:srgbClr val="888888"/>
              </a:buClr>
              <a:buSzPts val="2500"/>
              <a:buChar char="•"/>
            </a:pPr>
            <a:r>
              <a:rPr lang="en-US" sz="2500"/>
              <a:t>Overall solution as a system diagram</a:t>
            </a:r>
            <a:endParaRPr/>
          </a:p>
        </p:txBody>
      </p:sp>
      <p:sp>
        <p:nvSpPr>
          <p:cNvPr id="106" name="Google Shape;106;p3"/>
          <p:cNvSpPr txBox="1"/>
          <p:nvPr>
            <p:ph idx="1" type="body"/>
          </p:nvPr>
        </p:nvSpPr>
        <p:spPr>
          <a:xfrm>
            <a:off x="2867900" y="110825"/>
            <a:ext cx="9120900" cy="6213900"/>
          </a:xfrm>
          <a:prstGeom prst="rect">
            <a:avLst/>
          </a:prstGeom>
          <a:noFill/>
          <a:ln>
            <a:noFill/>
          </a:ln>
        </p:spPr>
        <p:txBody>
          <a:bodyPr anchorCtr="0" anchor="t" bIns="45700" lIns="91425" spcFirstLastPara="1" rIns="91425" wrap="square" tIns="45700">
            <a:noAutofit/>
          </a:bodyPr>
          <a:lstStyle/>
          <a:p>
            <a:pPr indent="0" lvl="0" marL="342900" rtl="0" algn="l">
              <a:lnSpc>
                <a:spcPct val="90000"/>
              </a:lnSpc>
              <a:spcBef>
                <a:spcPts val="340"/>
              </a:spcBef>
              <a:spcAft>
                <a:spcPts val="0"/>
              </a:spcAft>
              <a:buSzPts val="1800"/>
              <a:buNone/>
            </a:pPr>
            <a:r>
              <a:t/>
            </a:r>
            <a:endParaRPr sz="4000"/>
          </a:p>
          <a:p>
            <a:pPr indent="0" lvl="0" marL="0" rtl="0" algn="l">
              <a:lnSpc>
                <a:spcPct val="90000"/>
              </a:lnSpc>
              <a:spcBef>
                <a:spcPts val="340"/>
              </a:spcBef>
              <a:spcAft>
                <a:spcPts val="0"/>
              </a:spcAft>
              <a:buClr>
                <a:srgbClr val="888888"/>
              </a:buClr>
              <a:buSzPts val="1700"/>
              <a:buNone/>
            </a:pPr>
            <a:r>
              <a:t/>
            </a:r>
            <a:endParaRPr/>
          </a:p>
        </p:txBody>
      </p:sp>
      <p:pic>
        <p:nvPicPr>
          <p:cNvPr id="107" name="Google Shape;107;p3"/>
          <p:cNvPicPr preferRelativeResize="0"/>
          <p:nvPr/>
        </p:nvPicPr>
        <p:blipFill rotWithShape="1">
          <a:blip r:embed="rId3">
            <a:alphaModFix/>
          </a:blip>
          <a:srcRect b="0" l="0" r="0" t="0"/>
          <a:stretch/>
        </p:blipFill>
        <p:spPr>
          <a:xfrm>
            <a:off x="4728375" y="118875"/>
            <a:ext cx="5038345" cy="662025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7"/>
          <p:cNvSpPr txBox="1"/>
          <p:nvPr>
            <p:ph type="title"/>
          </p:nvPr>
        </p:nvSpPr>
        <p:spPr>
          <a:xfrm>
            <a:off x="304800" y="304800"/>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US"/>
              <a:t>Methodology</a:t>
            </a:r>
            <a:endParaRPr/>
          </a:p>
        </p:txBody>
      </p:sp>
      <p:sp>
        <p:nvSpPr>
          <p:cNvPr id="416" name="Google Shape;416;p27"/>
          <p:cNvSpPr txBox="1"/>
          <p:nvPr>
            <p:ph idx="1" type="body"/>
          </p:nvPr>
        </p:nvSpPr>
        <p:spPr>
          <a:xfrm>
            <a:off x="304800" y="1143000"/>
            <a:ext cx="11684100" cy="51816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SzPts val="1800"/>
              <a:buNone/>
            </a:pPr>
            <a:r>
              <a:t/>
            </a:r>
            <a:endParaRPr sz="2000">
              <a:latin typeface="Arial"/>
              <a:ea typeface="Arial"/>
              <a:cs typeface="Arial"/>
              <a:sym typeface="Arial"/>
            </a:endParaRPr>
          </a:p>
        </p:txBody>
      </p:sp>
      <p:sp>
        <p:nvSpPr>
          <p:cNvPr id="417" name="Google Shape;417;p27"/>
          <p:cNvSpPr txBox="1"/>
          <p:nvPr/>
        </p:nvSpPr>
        <p:spPr>
          <a:xfrm>
            <a:off x="2604650" y="6470075"/>
            <a:ext cx="1690200" cy="3879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800" u="none" cap="none" strike="noStrike">
                <a:solidFill>
                  <a:schemeClr val="dk1"/>
                </a:solidFill>
                <a:latin typeface="Cambria"/>
                <a:ea typeface="Cambria"/>
                <a:cs typeface="Cambria"/>
                <a:sym typeface="Cambria"/>
              </a:rPr>
              <a:t>IT17123150</a:t>
            </a:r>
            <a:endParaRPr b="0" i="0" sz="1400" u="none" cap="none" strike="noStrike">
              <a:solidFill>
                <a:srgbClr val="000000"/>
              </a:solidFill>
              <a:latin typeface="Cambria"/>
              <a:ea typeface="Cambria"/>
              <a:cs typeface="Cambria"/>
              <a:sym typeface="Cambria"/>
            </a:endParaRPr>
          </a:p>
        </p:txBody>
      </p:sp>
      <p:sp>
        <p:nvSpPr>
          <p:cNvPr id="418" name="Google Shape;418;p27"/>
          <p:cNvSpPr txBox="1"/>
          <p:nvPr/>
        </p:nvSpPr>
        <p:spPr>
          <a:xfrm>
            <a:off x="4405800" y="6470075"/>
            <a:ext cx="1898100" cy="3879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M. D. P. Peiris</a:t>
            </a:r>
            <a:endParaRPr b="0" i="0" sz="1400" u="none" cap="none" strike="noStrike">
              <a:solidFill>
                <a:srgbClr val="000000"/>
              </a:solidFill>
              <a:latin typeface="Cambria"/>
              <a:ea typeface="Cambria"/>
              <a:cs typeface="Cambria"/>
              <a:sym typeface="Cambria"/>
            </a:endParaRPr>
          </a:p>
        </p:txBody>
      </p:sp>
      <p:sp>
        <p:nvSpPr>
          <p:cNvPr id="419" name="Google Shape;419;p27"/>
          <p:cNvSpPr txBox="1"/>
          <p:nvPr/>
        </p:nvSpPr>
        <p:spPr>
          <a:xfrm>
            <a:off x="6414850" y="6470075"/>
            <a:ext cx="1898100" cy="3879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2020_045</a:t>
            </a:r>
            <a:endParaRPr b="0" i="0" sz="1400" u="none" cap="none" strike="noStrike">
              <a:solidFill>
                <a:srgbClr val="000000"/>
              </a:solidFill>
              <a:latin typeface="Cambria"/>
              <a:ea typeface="Cambria"/>
              <a:cs typeface="Cambria"/>
              <a:sym typeface="Cambria"/>
            </a:endParaRPr>
          </a:p>
        </p:txBody>
      </p:sp>
      <p:graphicFrame>
        <p:nvGraphicFramePr>
          <p:cNvPr id="420" name="Google Shape;420;p27"/>
          <p:cNvGraphicFramePr/>
          <p:nvPr/>
        </p:nvGraphicFramePr>
        <p:xfrm>
          <a:off x="952500" y="2286000"/>
          <a:ext cx="3000000" cy="3000000"/>
        </p:xfrm>
        <a:graphic>
          <a:graphicData uri="http://schemas.openxmlformats.org/drawingml/2006/table">
            <a:tbl>
              <a:tblPr>
                <a:noFill/>
                <a:tableStyleId>{CC064AE7-26DB-42EF-9A79-9FA98366EE34}</a:tableStyleId>
              </a:tblPr>
              <a:tblGrid>
                <a:gridCol w="5143500"/>
                <a:gridCol w="5143500"/>
              </a:tblGrid>
              <a:tr h="381000">
                <a:tc>
                  <a:txBody>
                    <a:bodyPr/>
                    <a:lstStyle/>
                    <a:p>
                      <a:pPr indent="0" lvl="0" marL="0" rtl="0" algn="l">
                        <a:spcBef>
                          <a:spcPts val="0"/>
                        </a:spcBef>
                        <a:spcAft>
                          <a:spcPts val="0"/>
                        </a:spcAft>
                        <a:buNone/>
                      </a:pPr>
                      <a:r>
                        <a:rPr b="1" lang="en-US" sz="1900"/>
                        <a:t>Model</a:t>
                      </a:r>
                      <a:endParaRPr b="1" sz="1900"/>
                    </a:p>
                  </a:txBody>
                  <a:tcPr marT="91425" marB="91425" marR="91425" marL="91425"/>
                </a:tc>
                <a:tc>
                  <a:txBody>
                    <a:bodyPr/>
                    <a:lstStyle/>
                    <a:p>
                      <a:pPr indent="0" lvl="0" marL="0" rtl="0" algn="l">
                        <a:spcBef>
                          <a:spcPts val="0"/>
                        </a:spcBef>
                        <a:spcAft>
                          <a:spcPts val="0"/>
                        </a:spcAft>
                        <a:buNone/>
                      </a:pPr>
                      <a:r>
                        <a:rPr lang="en-US" sz="1900"/>
                        <a:t>ResNet50</a:t>
                      </a:r>
                      <a:endParaRPr sz="1900"/>
                    </a:p>
                  </a:txBody>
                  <a:tcPr marT="91425" marB="91425" marR="91425" marL="91425"/>
                </a:tc>
              </a:tr>
              <a:tr h="381000">
                <a:tc>
                  <a:txBody>
                    <a:bodyPr/>
                    <a:lstStyle/>
                    <a:p>
                      <a:pPr indent="0" lvl="0" marL="0" rtl="0" algn="l">
                        <a:spcBef>
                          <a:spcPts val="0"/>
                        </a:spcBef>
                        <a:spcAft>
                          <a:spcPts val="0"/>
                        </a:spcAft>
                        <a:buNone/>
                      </a:pPr>
                      <a:r>
                        <a:rPr b="1" lang="en-US" sz="1900"/>
                        <a:t>Programming Language</a:t>
                      </a:r>
                      <a:endParaRPr b="1" sz="1900"/>
                    </a:p>
                  </a:txBody>
                  <a:tcPr marT="91425" marB="91425" marR="91425" marL="91425"/>
                </a:tc>
                <a:tc>
                  <a:txBody>
                    <a:bodyPr/>
                    <a:lstStyle/>
                    <a:p>
                      <a:pPr indent="0" lvl="0" marL="0" rtl="0" algn="l">
                        <a:spcBef>
                          <a:spcPts val="0"/>
                        </a:spcBef>
                        <a:spcAft>
                          <a:spcPts val="0"/>
                        </a:spcAft>
                        <a:buNone/>
                      </a:pPr>
                      <a:r>
                        <a:rPr lang="en-US" sz="1900"/>
                        <a:t>Python, Dart</a:t>
                      </a:r>
                      <a:endParaRPr sz="1900"/>
                    </a:p>
                  </a:txBody>
                  <a:tcPr marT="91425" marB="91425" marR="91425" marL="91425"/>
                </a:tc>
              </a:tr>
              <a:tr h="381000">
                <a:tc>
                  <a:txBody>
                    <a:bodyPr/>
                    <a:lstStyle/>
                    <a:p>
                      <a:pPr indent="0" lvl="0" marL="0" rtl="0" algn="l">
                        <a:spcBef>
                          <a:spcPts val="0"/>
                        </a:spcBef>
                        <a:spcAft>
                          <a:spcPts val="0"/>
                        </a:spcAft>
                        <a:buNone/>
                      </a:pPr>
                      <a:r>
                        <a:rPr b="1" lang="en-US" sz="1900"/>
                        <a:t>Libraries</a:t>
                      </a:r>
                      <a:endParaRPr b="1" sz="1900"/>
                    </a:p>
                  </a:txBody>
                  <a:tcPr marT="91425" marB="91425" marR="91425" marL="91425"/>
                </a:tc>
                <a:tc>
                  <a:txBody>
                    <a:bodyPr/>
                    <a:lstStyle/>
                    <a:p>
                      <a:pPr indent="0" lvl="0" marL="0" rtl="0" algn="l">
                        <a:spcBef>
                          <a:spcPts val="0"/>
                        </a:spcBef>
                        <a:spcAft>
                          <a:spcPts val="0"/>
                        </a:spcAft>
                        <a:buNone/>
                      </a:pPr>
                      <a:r>
                        <a:rPr lang="en-US" sz="1900"/>
                        <a:t>Keras, SciKit learn, Pandas, Numpy, </a:t>
                      </a:r>
                      <a:r>
                        <a:rPr lang="en-US" sz="1900"/>
                        <a:t>Matplotlib</a:t>
                      </a:r>
                      <a:endParaRPr sz="1900"/>
                    </a:p>
                  </a:txBody>
                  <a:tcPr marT="91425" marB="91425" marR="91425" marL="91425"/>
                </a:tc>
              </a:tr>
              <a:tr h="381000">
                <a:tc>
                  <a:txBody>
                    <a:bodyPr/>
                    <a:lstStyle/>
                    <a:p>
                      <a:pPr indent="0" lvl="0" marL="0" rtl="0" algn="l">
                        <a:spcBef>
                          <a:spcPts val="0"/>
                        </a:spcBef>
                        <a:spcAft>
                          <a:spcPts val="0"/>
                        </a:spcAft>
                        <a:buNone/>
                      </a:pPr>
                      <a:r>
                        <a:rPr b="1" lang="en-US" sz="1900"/>
                        <a:t>API Development</a:t>
                      </a:r>
                      <a:endParaRPr b="1" sz="1900"/>
                    </a:p>
                  </a:txBody>
                  <a:tcPr marT="91425" marB="91425" marR="91425" marL="91425"/>
                </a:tc>
                <a:tc>
                  <a:txBody>
                    <a:bodyPr/>
                    <a:lstStyle/>
                    <a:p>
                      <a:pPr indent="0" lvl="0" marL="0" rtl="0" algn="l">
                        <a:spcBef>
                          <a:spcPts val="0"/>
                        </a:spcBef>
                        <a:spcAft>
                          <a:spcPts val="0"/>
                        </a:spcAft>
                        <a:buNone/>
                      </a:pPr>
                      <a:r>
                        <a:rPr lang="en-US" sz="1900"/>
                        <a:t>Django REST framework</a:t>
                      </a:r>
                      <a:endParaRPr sz="1900"/>
                    </a:p>
                  </a:txBody>
                  <a:tcPr marT="91425" marB="91425" marR="91425" marL="91425"/>
                </a:tc>
              </a:tr>
              <a:tr h="381000">
                <a:tc>
                  <a:txBody>
                    <a:bodyPr/>
                    <a:lstStyle/>
                    <a:p>
                      <a:pPr indent="0" lvl="0" marL="0" rtl="0" algn="l">
                        <a:spcBef>
                          <a:spcPts val="0"/>
                        </a:spcBef>
                        <a:spcAft>
                          <a:spcPts val="0"/>
                        </a:spcAft>
                        <a:buNone/>
                      </a:pPr>
                      <a:r>
                        <a:rPr b="1" lang="en-US" sz="1900"/>
                        <a:t>Database</a:t>
                      </a:r>
                      <a:endParaRPr b="1" sz="1900"/>
                    </a:p>
                  </a:txBody>
                  <a:tcPr marT="91425" marB="91425" marR="91425" marL="91425"/>
                </a:tc>
                <a:tc>
                  <a:txBody>
                    <a:bodyPr/>
                    <a:lstStyle/>
                    <a:p>
                      <a:pPr indent="0" lvl="0" marL="0" rtl="0" algn="l">
                        <a:spcBef>
                          <a:spcPts val="0"/>
                        </a:spcBef>
                        <a:spcAft>
                          <a:spcPts val="0"/>
                        </a:spcAft>
                        <a:buNone/>
                      </a:pPr>
                      <a:r>
                        <a:rPr lang="en-US" sz="1900"/>
                        <a:t>MongoDB</a:t>
                      </a:r>
                      <a:endParaRPr sz="1900"/>
                    </a:p>
                  </a:txBody>
                  <a:tcPr marT="91425" marB="91425" marR="91425" marL="91425"/>
                </a:tc>
              </a:tr>
              <a:tr h="381000">
                <a:tc>
                  <a:txBody>
                    <a:bodyPr/>
                    <a:lstStyle/>
                    <a:p>
                      <a:pPr indent="0" lvl="0" marL="0" rtl="0" algn="l">
                        <a:spcBef>
                          <a:spcPts val="0"/>
                        </a:spcBef>
                        <a:spcAft>
                          <a:spcPts val="0"/>
                        </a:spcAft>
                        <a:buNone/>
                      </a:pPr>
                      <a:r>
                        <a:rPr b="1" lang="en-US" sz="1900"/>
                        <a:t>Version Controlling</a:t>
                      </a:r>
                      <a:endParaRPr b="1" sz="1900"/>
                    </a:p>
                  </a:txBody>
                  <a:tcPr marT="91425" marB="91425" marR="91425" marL="91425"/>
                </a:tc>
                <a:tc>
                  <a:txBody>
                    <a:bodyPr/>
                    <a:lstStyle/>
                    <a:p>
                      <a:pPr indent="0" lvl="0" marL="0" rtl="0" algn="l">
                        <a:spcBef>
                          <a:spcPts val="0"/>
                        </a:spcBef>
                        <a:spcAft>
                          <a:spcPts val="0"/>
                        </a:spcAft>
                        <a:buNone/>
                      </a:pPr>
                      <a:r>
                        <a:rPr lang="en-US" sz="1900"/>
                        <a:t>Gitlab</a:t>
                      </a:r>
                      <a:endParaRPr sz="1900"/>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b3f53415af_0_13"/>
          <p:cNvSpPr txBox="1"/>
          <p:nvPr>
            <p:ph type="title"/>
          </p:nvPr>
        </p:nvSpPr>
        <p:spPr>
          <a:xfrm>
            <a:off x="304800" y="304800"/>
            <a:ext cx="11684100" cy="792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Methodology</a:t>
            </a:r>
            <a:endParaRPr/>
          </a:p>
        </p:txBody>
      </p:sp>
      <p:sp>
        <p:nvSpPr>
          <p:cNvPr id="427" name="Google Shape;427;gb3f53415af_0_13"/>
          <p:cNvSpPr txBox="1"/>
          <p:nvPr>
            <p:ph idx="1" type="body"/>
          </p:nvPr>
        </p:nvSpPr>
        <p:spPr>
          <a:xfrm>
            <a:off x="304800" y="1143000"/>
            <a:ext cx="11684100" cy="5181600"/>
          </a:xfrm>
          <a:prstGeom prst="rect">
            <a:avLst/>
          </a:prstGeom>
        </p:spPr>
        <p:txBody>
          <a:bodyPr anchorCtr="0" anchor="t" bIns="45700" lIns="91425" spcFirstLastPara="1" rIns="91425" wrap="square" tIns="45700">
            <a:noAutofit/>
          </a:bodyPr>
          <a:lstStyle/>
          <a:p>
            <a:pPr indent="-349250" lvl="0" marL="457200" rtl="0" algn="l">
              <a:spcBef>
                <a:spcPts val="360"/>
              </a:spcBef>
              <a:spcAft>
                <a:spcPts val="0"/>
              </a:spcAft>
              <a:buSzPts val="1900"/>
              <a:buFont typeface="Arial"/>
              <a:buChar char="•"/>
            </a:pPr>
            <a:r>
              <a:rPr lang="en-US" sz="1900">
                <a:latin typeface="Arial"/>
                <a:ea typeface="Arial"/>
                <a:cs typeface="Arial"/>
                <a:sym typeface="Arial"/>
              </a:rPr>
              <a:t>WiFi enabled CCTV camera is </a:t>
            </a:r>
            <a:r>
              <a:rPr lang="en-US" sz="1900">
                <a:latin typeface="Arial"/>
                <a:ea typeface="Arial"/>
                <a:cs typeface="Arial"/>
                <a:sym typeface="Arial"/>
              </a:rPr>
              <a:t>setted</a:t>
            </a:r>
            <a:r>
              <a:rPr lang="en-US" sz="1900">
                <a:latin typeface="Arial"/>
                <a:ea typeface="Arial"/>
                <a:cs typeface="Arial"/>
                <a:sym typeface="Arial"/>
              </a:rPr>
              <a:t> up to a </a:t>
            </a:r>
            <a:r>
              <a:rPr lang="en-US" sz="1900">
                <a:latin typeface="Arial"/>
                <a:ea typeface="Arial"/>
                <a:cs typeface="Arial"/>
                <a:sym typeface="Arial"/>
              </a:rPr>
              <a:t>restricted</a:t>
            </a:r>
            <a:r>
              <a:rPr lang="en-US" sz="1900">
                <a:latin typeface="Arial"/>
                <a:ea typeface="Arial"/>
                <a:cs typeface="Arial"/>
                <a:sym typeface="Arial"/>
              </a:rPr>
              <a:t> area to capture the real time dog resting video footage. The captured video footage is broken into frames (1 frame per second basis) using OpenCV.</a:t>
            </a:r>
            <a:endParaRPr sz="1900">
              <a:latin typeface="Arial"/>
              <a:ea typeface="Arial"/>
              <a:cs typeface="Arial"/>
              <a:sym typeface="Arial"/>
            </a:endParaRPr>
          </a:p>
          <a:p>
            <a:pPr indent="0" lvl="0" marL="0" rtl="0" algn="l">
              <a:spcBef>
                <a:spcPts val="360"/>
              </a:spcBef>
              <a:spcAft>
                <a:spcPts val="0"/>
              </a:spcAft>
              <a:buNone/>
            </a:pPr>
            <a:r>
              <a:t/>
            </a:r>
            <a:endParaRPr sz="1900">
              <a:latin typeface="Arial"/>
              <a:ea typeface="Arial"/>
              <a:cs typeface="Arial"/>
              <a:sym typeface="Arial"/>
            </a:endParaRPr>
          </a:p>
          <a:p>
            <a:pPr indent="-349250" lvl="0" marL="457200" rtl="0" algn="l">
              <a:spcBef>
                <a:spcPts val="360"/>
              </a:spcBef>
              <a:spcAft>
                <a:spcPts val="0"/>
              </a:spcAft>
              <a:buSzPts val="1900"/>
              <a:buFont typeface="Arial"/>
              <a:buChar char="•"/>
            </a:pPr>
            <a:r>
              <a:rPr lang="en-US" sz="1900">
                <a:latin typeface="Arial"/>
                <a:ea typeface="Arial"/>
                <a:cs typeface="Arial"/>
                <a:sym typeface="Arial"/>
              </a:rPr>
              <a:t>All the frames go through the prediction model which is re-trained using ResNet50 pre-trained transfer learning model based on the classification of </a:t>
            </a:r>
            <a:r>
              <a:rPr lang="en-US" sz="1900" u="sng">
                <a:latin typeface="Arial"/>
                <a:ea typeface="Arial"/>
                <a:cs typeface="Arial"/>
                <a:sym typeface="Arial"/>
              </a:rPr>
              <a:t>lying position</a:t>
            </a:r>
            <a:r>
              <a:rPr lang="en-US" sz="1900">
                <a:latin typeface="Arial"/>
                <a:ea typeface="Arial"/>
                <a:cs typeface="Arial"/>
                <a:sym typeface="Arial"/>
              </a:rPr>
              <a:t> and </a:t>
            </a:r>
            <a:r>
              <a:rPr lang="en-US" sz="1900" u="sng">
                <a:latin typeface="Arial"/>
                <a:ea typeface="Arial"/>
                <a:cs typeface="Arial"/>
                <a:sym typeface="Arial"/>
              </a:rPr>
              <a:t>not lying position</a:t>
            </a:r>
            <a:r>
              <a:rPr lang="en-US" sz="1900">
                <a:latin typeface="Arial"/>
                <a:ea typeface="Arial"/>
                <a:cs typeface="Arial"/>
                <a:sym typeface="Arial"/>
              </a:rPr>
              <a:t>. Frames with dog lying position are considered as resting behaviour of the dog. They are used calculated the resting time of the dog.</a:t>
            </a:r>
            <a:endParaRPr sz="1900">
              <a:latin typeface="Arial"/>
              <a:ea typeface="Arial"/>
              <a:cs typeface="Arial"/>
              <a:sym typeface="Arial"/>
            </a:endParaRPr>
          </a:p>
          <a:p>
            <a:pPr indent="0" lvl="0" marL="0" rtl="0" algn="l">
              <a:spcBef>
                <a:spcPts val="360"/>
              </a:spcBef>
              <a:spcAft>
                <a:spcPts val="0"/>
              </a:spcAft>
              <a:buNone/>
            </a:pPr>
            <a:r>
              <a:t/>
            </a:r>
            <a:endParaRPr sz="1800">
              <a:latin typeface="Arial"/>
              <a:ea typeface="Arial"/>
              <a:cs typeface="Arial"/>
              <a:sym typeface="Arial"/>
            </a:endParaRPr>
          </a:p>
        </p:txBody>
      </p:sp>
      <p:sp>
        <p:nvSpPr>
          <p:cNvPr id="428" name="Google Shape;428;gb3f53415af_0_13"/>
          <p:cNvSpPr/>
          <p:nvPr/>
        </p:nvSpPr>
        <p:spPr>
          <a:xfrm>
            <a:off x="2660075" y="6539350"/>
            <a:ext cx="1607100" cy="263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latin typeface="Calibri"/>
                <a:ea typeface="Calibri"/>
                <a:cs typeface="Calibri"/>
                <a:sym typeface="Calibri"/>
              </a:rPr>
              <a:t>IT17123150</a:t>
            </a:r>
            <a:endParaRPr b="1" sz="1800">
              <a:latin typeface="Calibri"/>
              <a:ea typeface="Calibri"/>
              <a:cs typeface="Calibri"/>
              <a:sym typeface="Calibri"/>
            </a:endParaRPr>
          </a:p>
        </p:txBody>
      </p:sp>
      <p:sp>
        <p:nvSpPr>
          <p:cNvPr id="429" name="Google Shape;429;gb3f53415af_0_13"/>
          <p:cNvSpPr/>
          <p:nvPr/>
        </p:nvSpPr>
        <p:spPr>
          <a:xfrm>
            <a:off x="4350325" y="6539350"/>
            <a:ext cx="1953600" cy="263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latin typeface="Calibri"/>
                <a:ea typeface="Calibri"/>
                <a:cs typeface="Calibri"/>
                <a:sym typeface="Calibri"/>
              </a:rPr>
              <a:t>M. D. P. Peiris</a:t>
            </a:r>
            <a:endParaRPr b="1" sz="1800">
              <a:latin typeface="Calibri"/>
              <a:ea typeface="Calibri"/>
              <a:cs typeface="Calibri"/>
              <a:sym typeface="Calibri"/>
            </a:endParaRPr>
          </a:p>
        </p:txBody>
      </p:sp>
      <p:sp>
        <p:nvSpPr>
          <p:cNvPr id="430" name="Google Shape;430;gb3f53415af_0_13"/>
          <p:cNvSpPr/>
          <p:nvPr/>
        </p:nvSpPr>
        <p:spPr>
          <a:xfrm>
            <a:off x="6470075" y="6539350"/>
            <a:ext cx="1731900" cy="263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latin typeface="Calibri"/>
                <a:ea typeface="Calibri"/>
                <a:cs typeface="Calibri"/>
                <a:sym typeface="Calibri"/>
              </a:rPr>
              <a:t>2020-045</a:t>
            </a:r>
            <a:endParaRPr b="1" sz="1800">
              <a:latin typeface="Calibri"/>
              <a:ea typeface="Calibri"/>
              <a:cs typeface="Calibri"/>
              <a:sym typeface="Calibri"/>
            </a:endParaRPr>
          </a:p>
        </p:txBody>
      </p:sp>
      <p:pic>
        <p:nvPicPr>
          <p:cNvPr id="431" name="Google Shape;431;gb3f53415af_0_13"/>
          <p:cNvPicPr preferRelativeResize="0"/>
          <p:nvPr/>
        </p:nvPicPr>
        <p:blipFill>
          <a:blip r:embed="rId3">
            <a:alphaModFix/>
          </a:blip>
          <a:stretch>
            <a:fillRect/>
          </a:stretch>
        </p:blipFill>
        <p:spPr>
          <a:xfrm>
            <a:off x="326363" y="3449138"/>
            <a:ext cx="3559824" cy="2669875"/>
          </a:xfrm>
          <a:prstGeom prst="rect">
            <a:avLst/>
          </a:prstGeom>
          <a:noFill/>
          <a:ln>
            <a:noFill/>
          </a:ln>
        </p:spPr>
      </p:pic>
      <p:pic>
        <p:nvPicPr>
          <p:cNvPr id="432" name="Google Shape;432;gb3f53415af_0_13"/>
          <p:cNvPicPr preferRelativeResize="0"/>
          <p:nvPr/>
        </p:nvPicPr>
        <p:blipFill rotWithShape="1">
          <a:blip r:embed="rId4">
            <a:alphaModFix/>
          </a:blip>
          <a:srcRect b="58328" l="0" r="24800" t="0"/>
          <a:stretch/>
        </p:blipFill>
        <p:spPr>
          <a:xfrm>
            <a:off x="8433775" y="3408725"/>
            <a:ext cx="3559800" cy="2750725"/>
          </a:xfrm>
          <a:prstGeom prst="rect">
            <a:avLst/>
          </a:prstGeom>
          <a:noFill/>
          <a:ln>
            <a:noFill/>
          </a:ln>
        </p:spPr>
      </p:pic>
      <p:pic>
        <p:nvPicPr>
          <p:cNvPr id="433" name="Google Shape;433;gb3f53415af_0_13"/>
          <p:cNvPicPr preferRelativeResize="0"/>
          <p:nvPr/>
        </p:nvPicPr>
        <p:blipFill rotWithShape="1">
          <a:blip r:embed="rId5">
            <a:alphaModFix/>
          </a:blip>
          <a:srcRect b="0" l="0" r="7774" t="0"/>
          <a:stretch/>
        </p:blipFill>
        <p:spPr>
          <a:xfrm>
            <a:off x="3968900" y="3449150"/>
            <a:ext cx="4382145" cy="2669875"/>
          </a:xfrm>
          <a:prstGeom prst="rect">
            <a:avLst/>
          </a:prstGeom>
          <a:noFill/>
          <a:ln>
            <a:noFill/>
          </a:ln>
        </p:spPr>
      </p:pic>
      <p:sp>
        <p:nvSpPr>
          <p:cNvPr id="434" name="Google Shape;434;gb3f53415af_0_13"/>
          <p:cNvSpPr/>
          <p:nvPr/>
        </p:nvSpPr>
        <p:spPr>
          <a:xfrm>
            <a:off x="3283525" y="5514100"/>
            <a:ext cx="387900" cy="415800"/>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CC0000"/>
                </a:solidFill>
              </a:rPr>
              <a:t>1</a:t>
            </a:r>
            <a:endParaRPr b="1">
              <a:solidFill>
                <a:srgbClr val="CC0000"/>
              </a:solidFill>
            </a:endParaRPr>
          </a:p>
        </p:txBody>
      </p:sp>
      <p:sp>
        <p:nvSpPr>
          <p:cNvPr id="435" name="Google Shape;435;gb3f53415af_0_13"/>
          <p:cNvSpPr/>
          <p:nvPr/>
        </p:nvSpPr>
        <p:spPr>
          <a:xfrm>
            <a:off x="7800100" y="5514100"/>
            <a:ext cx="387900" cy="415800"/>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CC0000"/>
                </a:solidFill>
              </a:rPr>
              <a:t>2</a:t>
            </a:r>
            <a:endParaRPr b="1">
              <a:solidFill>
                <a:srgbClr val="CC0000"/>
              </a:solidFill>
            </a:endParaRPr>
          </a:p>
        </p:txBody>
      </p:sp>
      <p:sp>
        <p:nvSpPr>
          <p:cNvPr id="436" name="Google Shape;436;gb3f53415af_0_13"/>
          <p:cNvSpPr/>
          <p:nvPr/>
        </p:nvSpPr>
        <p:spPr>
          <a:xfrm>
            <a:off x="11464650" y="5514100"/>
            <a:ext cx="387900" cy="415800"/>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CC0000"/>
                </a:solidFill>
              </a:rPr>
              <a:t>3</a:t>
            </a:r>
            <a:endParaRPr b="1">
              <a:solidFill>
                <a:srgbClr val="CC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aba4223340_0_1"/>
          <p:cNvSpPr txBox="1"/>
          <p:nvPr>
            <p:ph type="title"/>
          </p:nvPr>
        </p:nvSpPr>
        <p:spPr>
          <a:xfrm>
            <a:off x="304800" y="304800"/>
            <a:ext cx="11684100" cy="792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Methodology</a:t>
            </a:r>
            <a:endParaRPr/>
          </a:p>
        </p:txBody>
      </p:sp>
      <p:sp>
        <p:nvSpPr>
          <p:cNvPr id="443" name="Google Shape;443;gaba4223340_0_1"/>
          <p:cNvSpPr txBox="1"/>
          <p:nvPr>
            <p:ph idx="1" type="body"/>
          </p:nvPr>
        </p:nvSpPr>
        <p:spPr>
          <a:xfrm>
            <a:off x="304800" y="1856500"/>
            <a:ext cx="11684100" cy="4468200"/>
          </a:xfrm>
          <a:prstGeom prst="rect">
            <a:avLst/>
          </a:prstGeom>
        </p:spPr>
        <p:txBody>
          <a:bodyPr anchorCtr="0" anchor="t" bIns="45700" lIns="91425" spcFirstLastPara="1" rIns="91425" wrap="square" tIns="45700">
            <a:noAutofit/>
          </a:bodyPr>
          <a:lstStyle/>
          <a:p>
            <a:pPr indent="-349250" lvl="0" marL="457200" rtl="0" algn="l">
              <a:spcBef>
                <a:spcPts val="360"/>
              </a:spcBef>
              <a:spcAft>
                <a:spcPts val="0"/>
              </a:spcAft>
              <a:buSzPts val="1900"/>
              <a:buChar char="•"/>
            </a:pPr>
            <a:r>
              <a:rPr lang="en-US" sz="1900">
                <a:latin typeface="Arial"/>
                <a:ea typeface="Arial"/>
                <a:cs typeface="Arial"/>
                <a:sym typeface="Arial"/>
              </a:rPr>
              <a:t>Calculate the resting time value using the number of frames predicted as lying.</a:t>
            </a:r>
            <a:endParaRPr sz="1900">
              <a:latin typeface="Arial"/>
              <a:ea typeface="Arial"/>
              <a:cs typeface="Arial"/>
              <a:sym typeface="Arial"/>
            </a:endParaRPr>
          </a:p>
          <a:p>
            <a:pPr indent="0" lvl="0" marL="457200" rtl="0" algn="l">
              <a:spcBef>
                <a:spcPts val="360"/>
              </a:spcBef>
              <a:spcAft>
                <a:spcPts val="0"/>
              </a:spcAft>
              <a:buNone/>
            </a:pPr>
            <a:r>
              <a:t/>
            </a:r>
            <a:endParaRPr sz="1900">
              <a:latin typeface="Arial"/>
              <a:ea typeface="Arial"/>
              <a:cs typeface="Arial"/>
              <a:sym typeface="Arial"/>
            </a:endParaRPr>
          </a:p>
          <a:p>
            <a:pPr indent="-349250" lvl="0" marL="457200" rtl="0" algn="l">
              <a:spcBef>
                <a:spcPts val="360"/>
              </a:spcBef>
              <a:spcAft>
                <a:spcPts val="0"/>
              </a:spcAft>
              <a:buSzPts val="1900"/>
              <a:buChar char="•"/>
            </a:pPr>
            <a:r>
              <a:rPr lang="en-US" sz="1900">
                <a:latin typeface="Arial"/>
                <a:ea typeface="Arial"/>
                <a:cs typeface="Arial"/>
                <a:sym typeface="Arial"/>
              </a:rPr>
              <a:t>In order to provide more accurate and trustworthy result, system calculates the mean resting value using the above calculated value and the resting time value obtained from the IMU-6050 sensor.</a:t>
            </a:r>
            <a:endParaRPr sz="1900">
              <a:latin typeface="Arial"/>
              <a:ea typeface="Arial"/>
              <a:cs typeface="Arial"/>
              <a:sym typeface="Arial"/>
            </a:endParaRPr>
          </a:p>
          <a:p>
            <a:pPr indent="0" lvl="0" marL="457200" rtl="0" algn="l">
              <a:spcBef>
                <a:spcPts val="360"/>
              </a:spcBef>
              <a:spcAft>
                <a:spcPts val="0"/>
              </a:spcAft>
              <a:buClr>
                <a:schemeClr val="dk1"/>
              </a:buClr>
              <a:buSzPts val="1100"/>
              <a:buFont typeface="Arial"/>
              <a:buNone/>
            </a:pPr>
            <a:r>
              <a:t/>
            </a:r>
            <a:endParaRPr sz="1900">
              <a:latin typeface="Arial"/>
              <a:ea typeface="Arial"/>
              <a:cs typeface="Arial"/>
              <a:sym typeface="Arial"/>
            </a:endParaRPr>
          </a:p>
          <a:p>
            <a:pPr indent="-349250" lvl="0" marL="457200" rtl="0" algn="l">
              <a:spcBef>
                <a:spcPts val="360"/>
              </a:spcBef>
              <a:spcAft>
                <a:spcPts val="0"/>
              </a:spcAft>
              <a:buSzPts val="1900"/>
              <a:buChar char="•"/>
            </a:pPr>
            <a:r>
              <a:rPr lang="en-US" sz="1900">
                <a:latin typeface="Arial"/>
                <a:ea typeface="Arial"/>
                <a:cs typeface="Arial"/>
                <a:sym typeface="Arial"/>
              </a:rPr>
              <a:t>Finding the unusual resting behaviour is accomplished by comparing the calculated mean resting time value and the standard resting time (according to the wagwalking.com site) of the dog based on its breed and age[6].</a:t>
            </a:r>
            <a:endParaRPr sz="1900">
              <a:latin typeface="Arial"/>
              <a:ea typeface="Arial"/>
              <a:cs typeface="Arial"/>
              <a:sym typeface="Arial"/>
            </a:endParaRPr>
          </a:p>
          <a:p>
            <a:pPr indent="0" lvl="0" marL="457200" rtl="0" algn="l">
              <a:spcBef>
                <a:spcPts val="360"/>
              </a:spcBef>
              <a:spcAft>
                <a:spcPts val="0"/>
              </a:spcAft>
              <a:buClr>
                <a:schemeClr val="dk1"/>
              </a:buClr>
              <a:buSzPts val="1100"/>
              <a:buFont typeface="Arial"/>
              <a:buNone/>
            </a:pPr>
            <a:r>
              <a:t/>
            </a:r>
            <a:endParaRPr sz="1900">
              <a:latin typeface="Arial"/>
              <a:ea typeface="Arial"/>
              <a:cs typeface="Arial"/>
              <a:sym typeface="Arial"/>
            </a:endParaRPr>
          </a:p>
          <a:p>
            <a:pPr indent="-349250" lvl="0" marL="457200" rtl="0" algn="l">
              <a:spcBef>
                <a:spcPts val="360"/>
              </a:spcBef>
              <a:spcAft>
                <a:spcPts val="0"/>
              </a:spcAft>
              <a:buSzPts val="1900"/>
              <a:buChar char="•"/>
            </a:pPr>
            <a:r>
              <a:rPr lang="en-US" sz="1900">
                <a:latin typeface="Arial"/>
                <a:ea typeface="Arial"/>
                <a:cs typeface="Arial"/>
                <a:sym typeface="Arial"/>
              </a:rPr>
              <a:t>Updates are pushed to the mobile application to notify the user about the resting behaviour of the dog.</a:t>
            </a:r>
            <a:endParaRPr sz="1900"/>
          </a:p>
        </p:txBody>
      </p:sp>
      <p:sp>
        <p:nvSpPr>
          <p:cNvPr id="444" name="Google Shape;444;gaba4223340_0_1"/>
          <p:cNvSpPr/>
          <p:nvPr/>
        </p:nvSpPr>
        <p:spPr>
          <a:xfrm>
            <a:off x="2701625" y="6567050"/>
            <a:ext cx="1565700" cy="235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IT17123150</a:t>
            </a:r>
            <a:endParaRPr b="1"/>
          </a:p>
        </p:txBody>
      </p:sp>
      <p:sp>
        <p:nvSpPr>
          <p:cNvPr id="445" name="Google Shape;445;gaba4223340_0_1"/>
          <p:cNvSpPr/>
          <p:nvPr/>
        </p:nvSpPr>
        <p:spPr>
          <a:xfrm>
            <a:off x="4350300" y="6567050"/>
            <a:ext cx="1939800" cy="235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 D. P. Peiris</a:t>
            </a:r>
            <a:endParaRPr b="1"/>
          </a:p>
        </p:txBody>
      </p:sp>
      <p:sp>
        <p:nvSpPr>
          <p:cNvPr id="446" name="Google Shape;446;gaba4223340_0_1"/>
          <p:cNvSpPr/>
          <p:nvPr/>
        </p:nvSpPr>
        <p:spPr>
          <a:xfrm>
            <a:off x="6470050" y="6567050"/>
            <a:ext cx="1565700" cy="235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2020-045</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b4ba51e18a_0_13"/>
          <p:cNvSpPr/>
          <p:nvPr/>
        </p:nvSpPr>
        <p:spPr>
          <a:xfrm>
            <a:off x="2701625" y="6567050"/>
            <a:ext cx="1565700" cy="235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IT17123150</a:t>
            </a:r>
            <a:endParaRPr b="1"/>
          </a:p>
        </p:txBody>
      </p:sp>
      <p:sp>
        <p:nvSpPr>
          <p:cNvPr id="453" name="Google Shape;453;gb4ba51e18a_0_13"/>
          <p:cNvSpPr/>
          <p:nvPr/>
        </p:nvSpPr>
        <p:spPr>
          <a:xfrm>
            <a:off x="4350300" y="6567050"/>
            <a:ext cx="2147400" cy="235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 D. P. Peiris</a:t>
            </a:r>
            <a:endParaRPr b="1"/>
          </a:p>
        </p:txBody>
      </p:sp>
      <p:sp>
        <p:nvSpPr>
          <p:cNvPr id="454" name="Google Shape;454;gb4ba51e18a_0_13"/>
          <p:cNvSpPr/>
          <p:nvPr/>
        </p:nvSpPr>
        <p:spPr>
          <a:xfrm>
            <a:off x="6802550" y="6567050"/>
            <a:ext cx="1565700" cy="235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2020-045</a:t>
            </a:r>
            <a:endParaRPr b="1"/>
          </a:p>
        </p:txBody>
      </p:sp>
      <p:sp>
        <p:nvSpPr>
          <p:cNvPr id="455" name="Google Shape;455;gb4ba51e18a_0_13"/>
          <p:cNvSpPr/>
          <p:nvPr/>
        </p:nvSpPr>
        <p:spPr>
          <a:xfrm>
            <a:off x="5510000" y="748150"/>
            <a:ext cx="1655100" cy="935172"/>
          </a:xfrm>
          <a:prstGeom prst="flowChartTerminator">
            <a:avLst/>
          </a:prstGeom>
          <a:solidFill>
            <a:srgbClr val="FFFFFF"/>
          </a:solid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t>Resting </a:t>
            </a:r>
            <a:r>
              <a:rPr b="1" lang="en-US" sz="1300"/>
              <a:t>Activity Level Change Notification</a:t>
            </a:r>
            <a:endParaRPr b="1" sz="1300"/>
          </a:p>
        </p:txBody>
      </p:sp>
      <p:sp>
        <p:nvSpPr>
          <p:cNvPr id="456" name="Google Shape;456;gb4ba51e18a_0_13"/>
          <p:cNvSpPr/>
          <p:nvPr/>
        </p:nvSpPr>
        <p:spPr>
          <a:xfrm>
            <a:off x="5613874" y="4284825"/>
            <a:ext cx="1655100" cy="811458"/>
          </a:xfrm>
          <a:prstGeom prst="flowChartTerminator">
            <a:avLst/>
          </a:prstGeom>
          <a:solidFill>
            <a:srgbClr val="FFFFFF"/>
          </a:solid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t>Resting Time Update</a:t>
            </a:r>
            <a:endParaRPr b="1" sz="1300"/>
          </a:p>
        </p:txBody>
      </p:sp>
      <p:sp>
        <p:nvSpPr>
          <p:cNvPr id="457" name="Google Shape;457;gb4ba51e18a_0_13"/>
          <p:cNvSpPr/>
          <p:nvPr/>
        </p:nvSpPr>
        <p:spPr>
          <a:xfrm>
            <a:off x="2048675" y="4634325"/>
            <a:ext cx="857400" cy="1737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gb4ba51e18a_0_13"/>
          <p:cNvPicPr preferRelativeResize="0"/>
          <p:nvPr/>
        </p:nvPicPr>
        <p:blipFill>
          <a:blip r:embed="rId3">
            <a:alphaModFix/>
          </a:blip>
          <a:stretch>
            <a:fillRect/>
          </a:stretch>
        </p:blipFill>
        <p:spPr>
          <a:xfrm>
            <a:off x="8102425" y="180075"/>
            <a:ext cx="3733374" cy="6026775"/>
          </a:xfrm>
          <a:prstGeom prst="rect">
            <a:avLst/>
          </a:prstGeom>
          <a:noFill/>
          <a:ln>
            <a:noFill/>
          </a:ln>
        </p:spPr>
      </p:pic>
      <p:sp>
        <p:nvSpPr>
          <p:cNvPr id="459" name="Google Shape;459;gb4ba51e18a_0_13"/>
          <p:cNvSpPr/>
          <p:nvPr/>
        </p:nvSpPr>
        <p:spPr>
          <a:xfrm>
            <a:off x="8368250" y="748150"/>
            <a:ext cx="2823000" cy="8727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b4ba51e18a_0_13"/>
          <p:cNvSpPr/>
          <p:nvPr/>
        </p:nvSpPr>
        <p:spPr>
          <a:xfrm>
            <a:off x="8440875" y="4218725"/>
            <a:ext cx="2750400" cy="8727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 name="Google Shape;461;gb4ba51e18a_0_13"/>
          <p:cNvCxnSpPr>
            <a:stCxn id="455" idx="3"/>
            <a:endCxn id="459" idx="1"/>
          </p:cNvCxnSpPr>
          <p:nvPr/>
        </p:nvCxnSpPr>
        <p:spPr>
          <a:xfrm flipH="1" rot="10800000">
            <a:off x="7165100" y="1184536"/>
            <a:ext cx="1203300" cy="31200"/>
          </a:xfrm>
          <a:prstGeom prst="straightConnector1">
            <a:avLst/>
          </a:prstGeom>
          <a:noFill/>
          <a:ln cap="flat" cmpd="sng" w="38100">
            <a:solidFill>
              <a:srgbClr val="3D85C6"/>
            </a:solidFill>
            <a:prstDash val="solid"/>
            <a:round/>
            <a:headEnd len="med" w="med" type="none"/>
            <a:tailEnd len="med" w="med" type="triangle"/>
          </a:ln>
        </p:spPr>
      </p:cxnSp>
      <p:cxnSp>
        <p:nvCxnSpPr>
          <p:cNvPr id="462" name="Google Shape;462;gb4ba51e18a_0_13"/>
          <p:cNvCxnSpPr>
            <a:stCxn id="456" idx="3"/>
            <a:endCxn id="460" idx="1"/>
          </p:cNvCxnSpPr>
          <p:nvPr/>
        </p:nvCxnSpPr>
        <p:spPr>
          <a:xfrm flipH="1" rot="10800000">
            <a:off x="7268974" y="4655154"/>
            <a:ext cx="1171800" cy="35400"/>
          </a:xfrm>
          <a:prstGeom prst="straightConnector1">
            <a:avLst/>
          </a:prstGeom>
          <a:noFill/>
          <a:ln cap="flat" cmpd="sng" w="38100">
            <a:solidFill>
              <a:srgbClr val="3D85C6"/>
            </a:solidFill>
            <a:prstDash val="solid"/>
            <a:round/>
            <a:headEnd len="med" w="med" type="none"/>
            <a:tailEnd len="med" w="med" type="triangle"/>
          </a:ln>
        </p:spPr>
      </p:cxnSp>
      <p:pic>
        <p:nvPicPr>
          <p:cNvPr id="463" name="Google Shape;463;gb4ba51e18a_0_13"/>
          <p:cNvPicPr preferRelativeResize="0"/>
          <p:nvPr/>
        </p:nvPicPr>
        <p:blipFill>
          <a:blip r:embed="rId4">
            <a:alphaModFix/>
          </a:blip>
          <a:stretch>
            <a:fillRect/>
          </a:stretch>
        </p:blipFill>
        <p:spPr>
          <a:xfrm>
            <a:off x="786288" y="180063"/>
            <a:ext cx="3979799" cy="6026774"/>
          </a:xfrm>
          <a:prstGeom prst="rect">
            <a:avLst/>
          </a:prstGeom>
          <a:noFill/>
          <a:ln>
            <a:noFill/>
          </a:ln>
        </p:spPr>
      </p:pic>
      <p:sp>
        <p:nvSpPr>
          <p:cNvPr id="464" name="Google Shape;464;gb4ba51e18a_0_13"/>
          <p:cNvSpPr/>
          <p:nvPr/>
        </p:nvSpPr>
        <p:spPr>
          <a:xfrm>
            <a:off x="1052650" y="810600"/>
            <a:ext cx="2951100" cy="8727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b4ba51e18a_0_13"/>
          <p:cNvSpPr/>
          <p:nvPr/>
        </p:nvSpPr>
        <p:spPr>
          <a:xfrm>
            <a:off x="1001825" y="4284825"/>
            <a:ext cx="2951100" cy="8727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 name="Google Shape;466;gb4ba51e18a_0_13"/>
          <p:cNvCxnSpPr>
            <a:stCxn id="456" idx="1"/>
            <a:endCxn id="465" idx="3"/>
          </p:cNvCxnSpPr>
          <p:nvPr/>
        </p:nvCxnSpPr>
        <p:spPr>
          <a:xfrm flipH="1">
            <a:off x="3953074" y="4690554"/>
            <a:ext cx="1660800" cy="30600"/>
          </a:xfrm>
          <a:prstGeom prst="straightConnector1">
            <a:avLst/>
          </a:prstGeom>
          <a:noFill/>
          <a:ln cap="flat" cmpd="sng" w="38100">
            <a:solidFill>
              <a:srgbClr val="3D85C6"/>
            </a:solidFill>
            <a:prstDash val="solid"/>
            <a:round/>
            <a:headEnd len="med" w="med" type="none"/>
            <a:tailEnd len="med" w="med" type="triangle"/>
          </a:ln>
        </p:spPr>
      </p:cxnSp>
      <p:cxnSp>
        <p:nvCxnSpPr>
          <p:cNvPr id="467" name="Google Shape;467;gb4ba51e18a_0_13"/>
          <p:cNvCxnSpPr>
            <a:stCxn id="455" idx="1"/>
            <a:endCxn id="464" idx="3"/>
          </p:cNvCxnSpPr>
          <p:nvPr/>
        </p:nvCxnSpPr>
        <p:spPr>
          <a:xfrm flipH="1">
            <a:off x="4003700" y="1215736"/>
            <a:ext cx="1506300" cy="31200"/>
          </a:xfrm>
          <a:prstGeom prst="straightConnector1">
            <a:avLst/>
          </a:prstGeom>
          <a:noFill/>
          <a:ln cap="flat" cmpd="sng" w="38100">
            <a:solidFill>
              <a:srgbClr val="3D85C6"/>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8"/>
          <p:cNvSpPr txBox="1"/>
          <p:nvPr>
            <p:ph type="title"/>
          </p:nvPr>
        </p:nvSpPr>
        <p:spPr>
          <a:xfrm>
            <a:off x="304800" y="304800"/>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US"/>
              <a:t>Methodology</a:t>
            </a:r>
            <a:endParaRPr/>
          </a:p>
        </p:txBody>
      </p:sp>
      <p:sp>
        <p:nvSpPr>
          <p:cNvPr id="473" name="Google Shape;473;p28"/>
          <p:cNvSpPr txBox="1"/>
          <p:nvPr>
            <p:ph idx="1" type="body"/>
          </p:nvPr>
        </p:nvSpPr>
        <p:spPr>
          <a:xfrm>
            <a:off x="304800" y="1143000"/>
            <a:ext cx="11684100" cy="51816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SzPts val="1800"/>
              <a:buNone/>
            </a:pPr>
            <a:r>
              <a:t/>
            </a:r>
            <a:endParaRPr sz="3300">
              <a:latin typeface="Arial"/>
              <a:ea typeface="Arial"/>
              <a:cs typeface="Arial"/>
              <a:sym typeface="Arial"/>
            </a:endParaRPr>
          </a:p>
        </p:txBody>
      </p:sp>
      <p:pic>
        <p:nvPicPr>
          <p:cNvPr id="474" name="Google Shape;474;p28"/>
          <p:cNvPicPr preferRelativeResize="0"/>
          <p:nvPr/>
        </p:nvPicPr>
        <p:blipFill rotWithShape="1">
          <a:blip r:embed="rId3">
            <a:alphaModFix/>
          </a:blip>
          <a:srcRect b="0" l="0" r="0" t="0"/>
          <a:stretch/>
        </p:blipFill>
        <p:spPr>
          <a:xfrm>
            <a:off x="0" y="416726"/>
            <a:ext cx="12191998" cy="6024547"/>
          </a:xfrm>
          <a:prstGeom prst="rect">
            <a:avLst/>
          </a:prstGeom>
          <a:noFill/>
          <a:ln>
            <a:noFill/>
          </a:ln>
        </p:spPr>
      </p:pic>
      <p:sp>
        <p:nvSpPr>
          <p:cNvPr id="475" name="Google Shape;475;p28"/>
          <p:cNvSpPr txBox="1"/>
          <p:nvPr/>
        </p:nvSpPr>
        <p:spPr>
          <a:xfrm>
            <a:off x="2618500" y="6525600"/>
            <a:ext cx="1662600" cy="3324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800" u="none" cap="none" strike="noStrike">
                <a:solidFill>
                  <a:schemeClr val="dk1"/>
                </a:solidFill>
                <a:latin typeface="Cambria"/>
                <a:ea typeface="Cambria"/>
                <a:cs typeface="Cambria"/>
                <a:sym typeface="Cambria"/>
              </a:rPr>
              <a:t>IT17123150</a:t>
            </a:r>
            <a:endParaRPr b="0" i="0" sz="1400" u="none" cap="none" strike="noStrike">
              <a:solidFill>
                <a:srgbClr val="000000"/>
              </a:solidFill>
              <a:latin typeface="Cambria"/>
              <a:ea typeface="Cambria"/>
              <a:cs typeface="Cambria"/>
              <a:sym typeface="Cambria"/>
            </a:endParaRPr>
          </a:p>
        </p:txBody>
      </p:sp>
      <p:sp>
        <p:nvSpPr>
          <p:cNvPr id="476" name="Google Shape;476;p28"/>
          <p:cNvSpPr txBox="1"/>
          <p:nvPr/>
        </p:nvSpPr>
        <p:spPr>
          <a:xfrm>
            <a:off x="4409238" y="6525600"/>
            <a:ext cx="1860000" cy="3324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M. D. P. Peiris</a:t>
            </a:r>
            <a:endParaRPr b="0" i="0" sz="1400" u="none" cap="none" strike="noStrike">
              <a:solidFill>
                <a:srgbClr val="000000"/>
              </a:solidFill>
              <a:latin typeface="Cambria"/>
              <a:ea typeface="Cambria"/>
              <a:cs typeface="Cambria"/>
              <a:sym typeface="Cambria"/>
            </a:endParaRPr>
          </a:p>
        </p:txBody>
      </p:sp>
      <p:sp>
        <p:nvSpPr>
          <p:cNvPr id="477" name="Google Shape;477;p28"/>
          <p:cNvSpPr txBox="1"/>
          <p:nvPr/>
        </p:nvSpPr>
        <p:spPr>
          <a:xfrm>
            <a:off x="6470075" y="6525600"/>
            <a:ext cx="1607100" cy="3324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2020_045</a:t>
            </a:r>
            <a:endParaRPr b="0" i="0" sz="1400" u="none" cap="none" strike="noStrike">
              <a:solidFill>
                <a:srgbClr val="000000"/>
              </a:solidFill>
              <a:latin typeface="Cambria"/>
              <a:ea typeface="Cambria"/>
              <a:cs typeface="Cambria"/>
              <a:sym typeface="Cambria"/>
            </a:endParaRPr>
          </a:p>
        </p:txBody>
      </p:sp>
      <p:sp>
        <p:nvSpPr>
          <p:cNvPr id="478" name="Google Shape;478;p28"/>
          <p:cNvSpPr/>
          <p:nvPr/>
        </p:nvSpPr>
        <p:spPr>
          <a:xfrm>
            <a:off x="7564575" y="471050"/>
            <a:ext cx="4128600" cy="1496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CC0000"/>
                </a:solidFill>
              </a:rPr>
              <a:t>Summarized</a:t>
            </a:r>
            <a:r>
              <a:rPr b="1" lang="en-US" sz="2000">
                <a:solidFill>
                  <a:srgbClr val="CC0000"/>
                </a:solidFill>
              </a:rPr>
              <a:t> Visual Aid of the Resting Pattern Recognition Methodology</a:t>
            </a:r>
            <a:endParaRPr b="1" sz="2000">
              <a:solidFill>
                <a:srgbClr val="CC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29"/>
          <p:cNvSpPr txBox="1"/>
          <p:nvPr>
            <p:ph type="title"/>
          </p:nvPr>
        </p:nvSpPr>
        <p:spPr>
          <a:xfrm>
            <a:off x="304800" y="304800"/>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US"/>
              <a:t>Achievement</a:t>
            </a:r>
            <a:endParaRPr/>
          </a:p>
        </p:txBody>
      </p:sp>
      <p:sp>
        <p:nvSpPr>
          <p:cNvPr id="484" name="Google Shape;484;p29"/>
          <p:cNvSpPr txBox="1"/>
          <p:nvPr>
            <p:ph idx="1" type="body"/>
          </p:nvPr>
        </p:nvSpPr>
        <p:spPr>
          <a:xfrm>
            <a:off x="304800" y="1143000"/>
            <a:ext cx="11684100" cy="51816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rPr lang="en-US" sz="1900">
                <a:latin typeface="Arial"/>
                <a:ea typeface="Arial"/>
                <a:cs typeface="Arial"/>
                <a:sym typeface="Arial"/>
              </a:rPr>
              <a:t>Resting activity was predicted with 97% accuracy score.</a:t>
            </a:r>
            <a:endParaRPr sz="1900">
              <a:latin typeface="Arial"/>
              <a:ea typeface="Arial"/>
              <a:cs typeface="Arial"/>
              <a:sym typeface="Arial"/>
            </a:endParaRPr>
          </a:p>
        </p:txBody>
      </p:sp>
      <p:sp>
        <p:nvSpPr>
          <p:cNvPr id="485" name="Google Shape;485;p29"/>
          <p:cNvSpPr txBox="1"/>
          <p:nvPr/>
        </p:nvSpPr>
        <p:spPr>
          <a:xfrm>
            <a:off x="2563100" y="6470075"/>
            <a:ext cx="1718100" cy="3324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800" u="none" cap="none" strike="noStrike">
                <a:solidFill>
                  <a:schemeClr val="dk1"/>
                </a:solidFill>
                <a:latin typeface="Cambria"/>
                <a:ea typeface="Cambria"/>
                <a:cs typeface="Cambria"/>
                <a:sym typeface="Cambria"/>
              </a:rPr>
              <a:t>IT17123150</a:t>
            </a:r>
            <a:endParaRPr b="0" i="0" sz="1400" u="none" cap="none" strike="noStrike">
              <a:solidFill>
                <a:srgbClr val="000000"/>
              </a:solidFill>
              <a:latin typeface="Cambria"/>
              <a:ea typeface="Cambria"/>
              <a:cs typeface="Cambria"/>
              <a:sym typeface="Cambria"/>
            </a:endParaRPr>
          </a:p>
        </p:txBody>
      </p:sp>
      <p:sp>
        <p:nvSpPr>
          <p:cNvPr id="486" name="Google Shape;486;p29"/>
          <p:cNvSpPr txBox="1"/>
          <p:nvPr/>
        </p:nvSpPr>
        <p:spPr>
          <a:xfrm>
            <a:off x="4412588" y="6470075"/>
            <a:ext cx="1912200" cy="3324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M. D. P. Peiris</a:t>
            </a:r>
            <a:endParaRPr b="0" i="0" sz="1400" u="none" cap="none" strike="noStrike">
              <a:solidFill>
                <a:srgbClr val="000000"/>
              </a:solidFill>
              <a:latin typeface="Cambria"/>
              <a:ea typeface="Cambria"/>
              <a:cs typeface="Cambria"/>
              <a:sym typeface="Cambria"/>
            </a:endParaRPr>
          </a:p>
        </p:txBody>
      </p:sp>
      <p:sp>
        <p:nvSpPr>
          <p:cNvPr id="487" name="Google Shape;487;p29"/>
          <p:cNvSpPr txBox="1"/>
          <p:nvPr/>
        </p:nvSpPr>
        <p:spPr>
          <a:xfrm>
            <a:off x="6456200" y="6470075"/>
            <a:ext cx="1870500" cy="3324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mbria"/>
                <a:ea typeface="Cambria"/>
                <a:cs typeface="Cambria"/>
                <a:sym typeface="Cambria"/>
              </a:rPr>
              <a:t>2020_045</a:t>
            </a:r>
            <a:endParaRPr b="0" i="0" sz="1400" u="none" cap="none" strike="noStrike">
              <a:solidFill>
                <a:srgbClr val="000000"/>
              </a:solidFill>
              <a:latin typeface="Cambria"/>
              <a:ea typeface="Cambria"/>
              <a:cs typeface="Cambria"/>
              <a:sym typeface="Cambria"/>
            </a:endParaRPr>
          </a:p>
        </p:txBody>
      </p:sp>
      <p:pic>
        <p:nvPicPr>
          <p:cNvPr id="488" name="Google Shape;488;p29"/>
          <p:cNvPicPr preferRelativeResize="0"/>
          <p:nvPr/>
        </p:nvPicPr>
        <p:blipFill rotWithShape="1">
          <a:blip r:embed="rId3">
            <a:alphaModFix/>
          </a:blip>
          <a:srcRect b="0" l="0" r="0" t="0"/>
          <a:stretch/>
        </p:blipFill>
        <p:spPr>
          <a:xfrm>
            <a:off x="6096000" y="1929675"/>
            <a:ext cx="3036989" cy="2175600"/>
          </a:xfrm>
          <a:prstGeom prst="rect">
            <a:avLst/>
          </a:prstGeom>
          <a:noFill/>
          <a:ln>
            <a:noFill/>
          </a:ln>
        </p:spPr>
      </p:pic>
      <p:pic>
        <p:nvPicPr>
          <p:cNvPr id="489" name="Google Shape;489;p29"/>
          <p:cNvPicPr preferRelativeResize="0"/>
          <p:nvPr/>
        </p:nvPicPr>
        <p:blipFill rotWithShape="1">
          <a:blip r:embed="rId4">
            <a:alphaModFix/>
          </a:blip>
          <a:srcRect b="0" l="0" r="0" t="0"/>
          <a:stretch/>
        </p:blipFill>
        <p:spPr>
          <a:xfrm>
            <a:off x="8798163" y="4105263"/>
            <a:ext cx="3076575" cy="2219325"/>
          </a:xfrm>
          <a:prstGeom prst="rect">
            <a:avLst/>
          </a:prstGeom>
          <a:noFill/>
          <a:ln>
            <a:noFill/>
          </a:ln>
        </p:spPr>
      </p:pic>
      <p:pic>
        <p:nvPicPr>
          <p:cNvPr id="490" name="Google Shape;490;p29"/>
          <p:cNvPicPr preferRelativeResize="0"/>
          <p:nvPr/>
        </p:nvPicPr>
        <p:blipFill>
          <a:blip r:embed="rId5">
            <a:alphaModFix/>
          </a:blip>
          <a:stretch>
            <a:fillRect/>
          </a:stretch>
        </p:blipFill>
        <p:spPr>
          <a:xfrm>
            <a:off x="625625" y="1827075"/>
            <a:ext cx="5013175" cy="4378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1"/>
          <p:cNvSpPr txBox="1"/>
          <p:nvPr>
            <p:ph type="title"/>
          </p:nvPr>
        </p:nvSpPr>
        <p:spPr>
          <a:xfrm>
            <a:off x="963084" y="2837087"/>
            <a:ext cx="10363200" cy="136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4000"/>
              <a:buNone/>
            </a:pPr>
            <a:r>
              <a:rPr lang="en-US"/>
              <a:t>Barking Pattern Recognition</a:t>
            </a:r>
            <a:endParaRPr/>
          </a:p>
        </p:txBody>
      </p:sp>
      <p:sp>
        <p:nvSpPr>
          <p:cNvPr id="497" name="Google Shape;497;p31"/>
          <p:cNvSpPr txBox="1"/>
          <p:nvPr>
            <p:ph idx="1" type="body"/>
          </p:nvPr>
        </p:nvSpPr>
        <p:spPr>
          <a:xfrm>
            <a:off x="963084" y="4237261"/>
            <a:ext cx="10363200" cy="15003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400"/>
              </a:spcBef>
              <a:spcAft>
                <a:spcPts val="0"/>
              </a:spcAft>
              <a:buSzPts val="2000"/>
              <a:buNone/>
            </a:pPr>
            <a:r>
              <a:t/>
            </a:r>
            <a:endParaRPr/>
          </a:p>
        </p:txBody>
      </p:sp>
      <p:pic>
        <p:nvPicPr>
          <p:cNvPr id="498" name="Google Shape;498;p31"/>
          <p:cNvPicPr preferRelativeResize="0"/>
          <p:nvPr/>
        </p:nvPicPr>
        <p:blipFill rotWithShape="1">
          <a:blip r:embed="rId3">
            <a:alphaModFix/>
          </a:blip>
          <a:srcRect b="0" l="0" r="0" t="0"/>
          <a:stretch/>
        </p:blipFill>
        <p:spPr>
          <a:xfrm>
            <a:off x="9993450" y="138575"/>
            <a:ext cx="2198550" cy="2299825"/>
          </a:xfrm>
          <a:prstGeom prst="rect">
            <a:avLst/>
          </a:prstGeom>
          <a:noFill/>
          <a:ln>
            <a:noFill/>
          </a:ln>
        </p:spPr>
      </p:pic>
      <p:sp>
        <p:nvSpPr>
          <p:cNvPr id="499" name="Google Shape;499;p31"/>
          <p:cNvSpPr/>
          <p:nvPr/>
        </p:nvSpPr>
        <p:spPr>
          <a:xfrm>
            <a:off x="2697825" y="6505025"/>
            <a:ext cx="1500300" cy="26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IT17141352</a:t>
            </a:r>
            <a:endParaRPr b="1" i="0" sz="1400" u="none" cap="none" strike="noStrike">
              <a:solidFill>
                <a:srgbClr val="000000"/>
              </a:solidFill>
              <a:latin typeface="Arial"/>
              <a:ea typeface="Arial"/>
              <a:cs typeface="Arial"/>
              <a:sym typeface="Arial"/>
            </a:endParaRPr>
          </a:p>
        </p:txBody>
      </p:sp>
      <p:sp>
        <p:nvSpPr>
          <p:cNvPr id="500" name="Google Shape;500;p31"/>
          <p:cNvSpPr/>
          <p:nvPr/>
        </p:nvSpPr>
        <p:spPr>
          <a:xfrm>
            <a:off x="4389600" y="6505025"/>
            <a:ext cx="2198700" cy="264600"/>
          </a:xfrm>
          <a:prstGeom prst="rect">
            <a:avLst/>
          </a:prstGeom>
          <a:solidFill>
            <a:srgbClr val="FFFFFF"/>
          </a:solid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A.K.P. Erandi Wathsala</a:t>
            </a:r>
            <a:endParaRPr b="1" i="0" sz="1400" u="none" cap="none" strike="noStrike">
              <a:solidFill>
                <a:srgbClr val="000000"/>
              </a:solidFill>
              <a:latin typeface="Arial"/>
              <a:ea typeface="Arial"/>
              <a:cs typeface="Arial"/>
              <a:sym typeface="Arial"/>
            </a:endParaRPr>
          </a:p>
        </p:txBody>
      </p:sp>
      <p:sp>
        <p:nvSpPr>
          <p:cNvPr id="501" name="Google Shape;501;p31"/>
          <p:cNvSpPr/>
          <p:nvPr/>
        </p:nvSpPr>
        <p:spPr>
          <a:xfrm>
            <a:off x="6759375" y="6505025"/>
            <a:ext cx="2066400" cy="353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2020-045</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2"/>
          <p:cNvSpPr txBox="1"/>
          <p:nvPr/>
        </p:nvSpPr>
        <p:spPr>
          <a:xfrm>
            <a:off x="822500" y="1760850"/>
            <a:ext cx="10819800" cy="42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mbria"/>
              <a:ea typeface="Cambria"/>
              <a:cs typeface="Cambria"/>
              <a:sym typeface="Cambria"/>
            </a:endParaRPr>
          </a:p>
        </p:txBody>
      </p:sp>
      <p:sp>
        <p:nvSpPr>
          <p:cNvPr id="507" name="Google Shape;507;p32"/>
          <p:cNvSpPr txBox="1"/>
          <p:nvPr>
            <p:ph type="title"/>
          </p:nvPr>
        </p:nvSpPr>
        <p:spPr>
          <a:xfrm>
            <a:off x="304800" y="304800"/>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b="0" lang="en-US" sz="4400"/>
              <a:t>Background / Research Gap </a:t>
            </a:r>
            <a:endParaRPr/>
          </a:p>
        </p:txBody>
      </p:sp>
      <p:sp>
        <p:nvSpPr>
          <p:cNvPr id="508" name="Google Shape;508;p32"/>
          <p:cNvSpPr txBox="1"/>
          <p:nvPr>
            <p:ph idx="1" type="body"/>
          </p:nvPr>
        </p:nvSpPr>
        <p:spPr>
          <a:xfrm>
            <a:off x="304800" y="1982850"/>
            <a:ext cx="11684100" cy="42516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360"/>
              </a:spcBef>
              <a:spcAft>
                <a:spcPts val="0"/>
              </a:spcAft>
              <a:buSzPts val="1900"/>
              <a:buFont typeface="Arial"/>
              <a:buChar char="•"/>
            </a:pPr>
            <a:r>
              <a:rPr lang="en-US" sz="1900">
                <a:latin typeface="Arial"/>
                <a:ea typeface="Arial"/>
                <a:cs typeface="Arial"/>
                <a:sym typeface="Arial"/>
              </a:rPr>
              <a:t>There are current systems and products to control barking. </a:t>
            </a:r>
            <a:endParaRPr sz="1900">
              <a:latin typeface="Arial"/>
              <a:ea typeface="Arial"/>
              <a:cs typeface="Arial"/>
              <a:sym typeface="Arial"/>
            </a:endParaRPr>
          </a:p>
          <a:p>
            <a:pPr indent="0" lvl="0" marL="914400" rtl="0" algn="l">
              <a:lnSpc>
                <a:spcPct val="100000"/>
              </a:lnSpc>
              <a:spcBef>
                <a:spcPts val="360"/>
              </a:spcBef>
              <a:spcAft>
                <a:spcPts val="0"/>
              </a:spcAft>
              <a:buSzPts val="1800"/>
              <a:buNone/>
            </a:pPr>
            <a:r>
              <a:t/>
            </a:r>
            <a:endParaRPr sz="1900">
              <a:latin typeface="Arial"/>
              <a:ea typeface="Arial"/>
              <a:cs typeface="Arial"/>
              <a:sym typeface="Arial"/>
            </a:endParaRPr>
          </a:p>
          <a:p>
            <a:pPr indent="-349250" lvl="0" marL="457200" rtl="0" algn="l">
              <a:lnSpc>
                <a:spcPct val="100000"/>
              </a:lnSpc>
              <a:spcBef>
                <a:spcPts val="360"/>
              </a:spcBef>
              <a:spcAft>
                <a:spcPts val="0"/>
              </a:spcAft>
              <a:buSzPts val="1900"/>
              <a:buFont typeface="Arial"/>
              <a:buChar char="•"/>
            </a:pPr>
            <a:r>
              <a:rPr lang="en-US" sz="1900">
                <a:latin typeface="Arial"/>
                <a:ea typeface="Arial"/>
                <a:cs typeface="Arial"/>
                <a:sym typeface="Arial"/>
              </a:rPr>
              <a:t>But no system to identify different barking patterns.</a:t>
            </a:r>
            <a:endParaRPr sz="1900">
              <a:latin typeface="Arial"/>
              <a:ea typeface="Arial"/>
              <a:cs typeface="Arial"/>
              <a:sym typeface="Arial"/>
            </a:endParaRPr>
          </a:p>
          <a:p>
            <a:pPr indent="0" lvl="0" marL="0" rtl="0" algn="l">
              <a:lnSpc>
                <a:spcPct val="100000"/>
              </a:lnSpc>
              <a:spcBef>
                <a:spcPts val="360"/>
              </a:spcBef>
              <a:spcAft>
                <a:spcPts val="0"/>
              </a:spcAft>
              <a:buSzPts val="1800"/>
              <a:buNone/>
            </a:pPr>
            <a:r>
              <a:t/>
            </a:r>
            <a:endParaRPr sz="1900">
              <a:latin typeface="Arial"/>
              <a:ea typeface="Arial"/>
              <a:cs typeface="Arial"/>
              <a:sym typeface="Arial"/>
            </a:endParaRPr>
          </a:p>
          <a:p>
            <a:pPr indent="-349250" lvl="0" marL="457200" rtl="0" algn="l">
              <a:lnSpc>
                <a:spcPct val="100000"/>
              </a:lnSpc>
              <a:spcBef>
                <a:spcPts val="360"/>
              </a:spcBef>
              <a:spcAft>
                <a:spcPts val="0"/>
              </a:spcAft>
              <a:buSzPts val="1900"/>
              <a:buFont typeface="Arial"/>
              <a:buChar char="•"/>
            </a:pPr>
            <a:r>
              <a:rPr lang="en-US" sz="1900">
                <a:latin typeface="Arial"/>
                <a:ea typeface="Arial"/>
                <a:cs typeface="Arial"/>
                <a:sym typeface="Arial"/>
              </a:rPr>
              <a:t>No system that notifies the user with identified barking patterns and unusual barking patterns.</a:t>
            </a:r>
            <a:endParaRPr sz="1900">
              <a:latin typeface="Arial"/>
              <a:ea typeface="Arial"/>
              <a:cs typeface="Arial"/>
              <a:sym typeface="Arial"/>
            </a:endParaRPr>
          </a:p>
          <a:p>
            <a:pPr indent="0" lvl="0" marL="914400" rtl="0" algn="l">
              <a:lnSpc>
                <a:spcPct val="100000"/>
              </a:lnSpc>
              <a:spcBef>
                <a:spcPts val="360"/>
              </a:spcBef>
              <a:spcAft>
                <a:spcPts val="0"/>
              </a:spcAft>
              <a:buSzPts val="1800"/>
              <a:buNone/>
            </a:pPr>
            <a:r>
              <a:t/>
            </a:r>
            <a:endParaRPr sz="1900">
              <a:latin typeface="Arial"/>
              <a:ea typeface="Arial"/>
              <a:cs typeface="Arial"/>
              <a:sym typeface="Arial"/>
            </a:endParaRPr>
          </a:p>
          <a:p>
            <a:pPr indent="-349250" lvl="0" marL="457200" rtl="0" algn="l">
              <a:lnSpc>
                <a:spcPct val="100000"/>
              </a:lnSpc>
              <a:spcBef>
                <a:spcPts val="360"/>
              </a:spcBef>
              <a:spcAft>
                <a:spcPts val="0"/>
              </a:spcAft>
              <a:buSzPts val="1900"/>
              <a:buFont typeface="Arial"/>
              <a:buChar char="•"/>
            </a:pPr>
            <a:r>
              <a:rPr lang="en-US" sz="1900">
                <a:latin typeface="Arial"/>
                <a:ea typeface="Arial"/>
                <a:cs typeface="Arial"/>
                <a:sym typeface="Arial"/>
              </a:rPr>
              <a:t>CCTV camera is only being used for security purposes.</a:t>
            </a:r>
            <a:endParaRPr sz="1900">
              <a:latin typeface="Arial"/>
              <a:ea typeface="Arial"/>
              <a:cs typeface="Arial"/>
              <a:sym typeface="Arial"/>
            </a:endParaRPr>
          </a:p>
          <a:p>
            <a:pPr indent="0" lvl="0" marL="914400" rtl="0" algn="l">
              <a:lnSpc>
                <a:spcPct val="100000"/>
              </a:lnSpc>
              <a:spcBef>
                <a:spcPts val="360"/>
              </a:spcBef>
              <a:spcAft>
                <a:spcPts val="0"/>
              </a:spcAft>
              <a:buSzPts val="1800"/>
              <a:buNone/>
            </a:pPr>
            <a:r>
              <a:t/>
            </a:r>
            <a:endParaRPr sz="3300">
              <a:latin typeface="Arial"/>
              <a:ea typeface="Arial"/>
              <a:cs typeface="Arial"/>
              <a:sym typeface="Arial"/>
            </a:endParaRPr>
          </a:p>
        </p:txBody>
      </p:sp>
      <p:sp>
        <p:nvSpPr>
          <p:cNvPr id="509" name="Google Shape;509;p32"/>
          <p:cNvSpPr/>
          <p:nvPr/>
        </p:nvSpPr>
        <p:spPr>
          <a:xfrm>
            <a:off x="4413425" y="6505025"/>
            <a:ext cx="2280600" cy="264600"/>
          </a:xfrm>
          <a:prstGeom prst="rect">
            <a:avLst/>
          </a:prstGeom>
          <a:solidFill>
            <a:srgbClr val="FFFFFF"/>
          </a:solid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A.K. P. Erandi Wathsala</a:t>
            </a:r>
            <a:endParaRPr b="1" i="0" sz="1400" u="none" cap="none" strike="noStrike">
              <a:solidFill>
                <a:srgbClr val="000000"/>
              </a:solidFill>
              <a:latin typeface="Arial"/>
              <a:ea typeface="Arial"/>
              <a:cs typeface="Arial"/>
              <a:sym typeface="Arial"/>
            </a:endParaRPr>
          </a:p>
        </p:txBody>
      </p:sp>
      <p:sp>
        <p:nvSpPr>
          <p:cNvPr id="510" name="Google Shape;510;p32"/>
          <p:cNvSpPr/>
          <p:nvPr/>
        </p:nvSpPr>
        <p:spPr>
          <a:xfrm>
            <a:off x="6759375" y="6505025"/>
            <a:ext cx="2066400" cy="353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2020-045</a:t>
            </a:r>
            <a:endParaRPr b="1" i="0" sz="1400" u="none" cap="none" strike="noStrike">
              <a:solidFill>
                <a:srgbClr val="000000"/>
              </a:solidFill>
              <a:latin typeface="Arial"/>
              <a:ea typeface="Arial"/>
              <a:cs typeface="Arial"/>
              <a:sym typeface="Arial"/>
            </a:endParaRPr>
          </a:p>
        </p:txBody>
      </p:sp>
      <p:sp>
        <p:nvSpPr>
          <p:cNvPr id="511" name="Google Shape;511;p32"/>
          <p:cNvSpPr/>
          <p:nvPr/>
        </p:nvSpPr>
        <p:spPr>
          <a:xfrm>
            <a:off x="2501875" y="6549275"/>
            <a:ext cx="1771800" cy="26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IT17141352</a:t>
            </a:r>
            <a:endParaRPr b="1" i="0" sz="1400" u="none" cap="none" strike="noStrike">
              <a:solidFill>
                <a:srgbClr val="000000"/>
              </a:solidFill>
              <a:latin typeface="Arial"/>
              <a:ea typeface="Arial"/>
              <a:cs typeface="Arial"/>
              <a:sym typeface="Arial"/>
            </a:endParaRPr>
          </a:p>
        </p:txBody>
      </p:sp>
      <p:sp>
        <p:nvSpPr>
          <p:cNvPr id="512" name="Google Shape;512;p32"/>
          <p:cNvSpPr/>
          <p:nvPr/>
        </p:nvSpPr>
        <p:spPr>
          <a:xfrm>
            <a:off x="6759375" y="6505025"/>
            <a:ext cx="2066400" cy="353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2020-045</a:t>
            </a:r>
            <a:endParaRPr b="1" i="0" sz="1400" u="none" cap="none" strike="noStrike">
              <a:solidFill>
                <a:srgbClr val="000000"/>
              </a:solidFill>
              <a:latin typeface="Arial"/>
              <a:ea typeface="Arial"/>
              <a:cs typeface="Arial"/>
              <a:sym typeface="Arial"/>
            </a:endParaRPr>
          </a:p>
        </p:txBody>
      </p:sp>
      <p:pic>
        <p:nvPicPr>
          <p:cNvPr id="513" name="Google Shape;513;p32"/>
          <p:cNvPicPr preferRelativeResize="0"/>
          <p:nvPr/>
        </p:nvPicPr>
        <p:blipFill rotWithShape="1">
          <a:blip r:embed="rId3">
            <a:alphaModFix/>
          </a:blip>
          <a:srcRect b="10700" l="0" r="69008" t="8177"/>
          <a:stretch/>
        </p:blipFill>
        <p:spPr>
          <a:xfrm>
            <a:off x="9371375" y="4086000"/>
            <a:ext cx="1984699" cy="2047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3"/>
          <p:cNvSpPr txBox="1"/>
          <p:nvPr>
            <p:ph idx="1" type="body"/>
          </p:nvPr>
        </p:nvSpPr>
        <p:spPr>
          <a:xfrm>
            <a:off x="304800" y="1143000"/>
            <a:ext cx="11684100" cy="51816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360"/>
              </a:spcBef>
              <a:spcAft>
                <a:spcPts val="0"/>
              </a:spcAft>
              <a:buSzPts val="1800"/>
              <a:buNone/>
            </a:pPr>
            <a:r>
              <a:t/>
            </a:r>
            <a:endParaRPr sz="3300">
              <a:latin typeface="Arial"/>
              <a:ea typeface="Arial"/>
              <a:cs typeface="Arial"/>
              <a:sym typeface="Arial"/>
            </a:endParaRPr>
          </a:p>
          <a:p>
            <a:pPr indent="0" lvl="0" marL="457200" rtl="0" algn="l">
              <a:lnSpc>
                <a:spcPct val="100000"/>
              </a:lnSpc>
              <a:spcBef>
                <a:spcPts val="360"/>
              </a:spcBef>
              <a:spcAft>
                <a:spcPts val="0"/>
              </a:spcAft>
              <a:buSzPts val="1800"/>
              <a:buNone/>
            </a:pPr>
            <a:r>
              <a:t/>
            </a:r>
            <a:endParaRPr sz="3300">
              <a:latin typeface="Arial"/>
              <a:ea typeface="Arial"/>
              <a:cs typeface="Arial"/>
              <a:sym typeface="Arial"/>
            </a:endParaRPr>
          </a:p>
          <a:p>
            <a:pPr indent="-349250" lvl="0" marL="457200" rtl="0" algn="l">
              <a:lnSpc>
                <a:spcPct val="100000"/>
              </a:lnSpc>
              <a:spcBef>
                <a:spcPts val="360"/>
              </a:spcBef>
              <a:spcAft>
                <a:spcPts val="0"/>
              </a:spcAft>
              <a:buSzPts val="1900"/>
              <a:buFont typeface="Arial"/>
              <a:buChar char="•"/>
            </a:pPr>
            <a:r>
              <a:rPr lang="en-US" sz="1900">
                <a:latin typeface="Arial"/>
                <a:ea typeface="Arial"/>
                <a:cs typeface="Arial"/>
                <a:sym typeface="Arial"/>
              </a:rPr>
              <a:t>How to track and monitor different barking patterns in order to identify the reason that caused using a surveillance camera.</a:t>
            </a:r>
            <a:endParaRPr sz="1900">
              <a:latin typeface="Arial"/>
              <a:ea typeface="Arial"/>
              <a:cs typeface="Arial"/>
              <a:sym typeface="Arial"/>
            </a:endParaRPr>
          </a:p>
        </p:txBody>
      </p:sp>
      <p:sp>
        <p:nvSpPr>
          <p:cNvPr id="520" name="Google Shape;520;p33"/>
          <p:cNvSpPr txBox="1"/>
          <p:nvPr>
            <p:ph type="title"/>
          </p:nvPr>
        </p:nvSpPr>
        <p:spPr>
          <a:xfrm>
            <a:off x="304800" y="304800"/>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b="0" lang="en-US" sz="4400"/>
              <a:t>Research Question</a:t>
            </a:r>
            <a:endParaRPr/>
          </a:p>
        </p:txBody>
      </p:sp>
      <p:sp>
        <p:nvSpPr>
          <p:cNvPr id="521" name="Google Shape;521;p33"/>
          <p:cNvSpPr/>
          <p:nvPr/>
        </p:nvSpPr>
        <p:spPr>
          <a:xfrm>
            <a:off x="4413425" y="6505025"/>
            <a:ext cx="1927800" cy="264600"/>
          </a:xfrm>
          <a:prstGeom prst="rect">
            <a:avLst/>
          </a:prstGeom>
          <a:solidFill>
            <a:srgbClr val="FFFFFF"/>
          </a:solid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A.K. P. Erandi Wathsala</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33"/>
          <p:cNvSpPr/>
          <p:nvPr/>
        </p:nvSpPr>
        <p:spPr>
          <a:xfrm>
            <a:off x="6456825" y="6460775"/>
            <a:ext cx="2066400" cy="353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33"/>
          <p:cNvSpPr/>
          <p:nvPr/>
        </p:nvSpPr>
        <p:spPr>
          <a:xfrm>
            <a:off x="2533925" y="6549275"/>
            <a:ext cx="1728000" cy="26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33"/>
          <p:cNvSpPr/>
          <p:nvPr/>
        </p:nvSpPr>
        <p:spPr>
          <a:xfrm>
            <a:off x="2501875" y="6549275"/>
            <a:ext cx="1771800" cy="26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IT17141352</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4"/>
          <p:cNvSpPr txBox="1"/>
          <p:nvPr>
            <p:ph idx="1" type="body"/>
          </p:nvPr>
        </p:nvSpPr>
        <p:spPr>
          <a:xfrm>
            <a:off x="304800" y="1842650"/>
            <a:ext cx="11684100" cy="44820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0"/>
              </a:spcBef>
              <a:spcAft>
                <a:spcPts val="0"/>
              </a:spcAft>
              <a:buSzPts val="1900"/>
              <a:buFont typeface="Arial"/>
              <a:buChar char="•"/>
            </a:pPr>
            <a:r>
              <a:rPr lang="en-US" sz="1900">
                <a:latin typeface="Arial"/>
                <a:ea typeface="Arial"/>
                <a:cs typeface="Arial"/>
                <a:sym typeface="Arial"/>
              </a:rPr>
              <a:t>Ability to monitor different barking patterns using a surveillance camera.</a:t>
            </a:r>
            <a:endParaRPr sz="1900">
              <a:latin typeface="Arial"/>
              <a:ea typeface="Arial"/>
              <a:cs typeface="Arial"/>
              <a:sym typeface="Arial"/>
            </a:endParaRPr>
          </a:p>
          <a:p>
            <a:pPr indent="0" lvl="0" marL="914400" rtl="0" algn="l">
              <a:lnSpc>
                <a:spcPct val="100000"/>
              </a:lnSpc>
              <a:spcBef>
                <a:spcPts val="0"/>
              </a:spcBef>
              <a:spcAft>
                <a:spcPts val="0"/>
              </a:spcAft>
              <a:buSzPts val="1800"/>
              <a:buNone/>
            </a:pPr>
            <a:r>
              <a:t/>
            </a:r>
            <a:endParaRPr sz="1900">
              <a:latin typeface="Arial"/>
              <a:ea typeface="Arial"/>
              <a:cs typeface="Arial"/>
              <a:sym typeface="Arial"/>
            </a:endParaRPr>
          </a:p>
          <a:p>
            <a:pPr indent="-349250" lvl="0" marL="457200" rtl="0" algn="l">
              <a:lnSpc>
                <a:spcPct val="100000"/>
              </a:lnSpc>
              <a:spcBef>
                <a:spcPts val="0"/>
              </a:spcBef>
              <a:spcAft>
                <a:spcPts val="0"/>
              </a:spcAft>
              <a:buSzPts val="1900"/>
              <a:buFont typeface="Arial"/>
              <a:buChar char="•"/>
            </a:pPr>
            <a:r>
              <a:rPr lang="en-US" sz="1900">
                <a:latin typeface="Arial"/>
                <a:ea typeface="Arial"/>
                <a:cs typeface="Arial"/>
                <a:sym typeface="Arial"/>
              </a:rPr>
              <a:t>Ability to identify different barking patterns using audio processing.</a:t>
            </a:r>
            <a:endParaRPr sz="1900">
              <a:latin typeface="Arial"/>
              <a:ea typeface="Arial"/>
              <a:cs typeface="Arial"/>
              <a:sym typeface="Arial"/>
            </a:endParaRPr>
          </a:p>
          <a:p>
            <a:pPr indent="0" lvl="0" marL="914400" rtl="0" algn="l">
              <a:lnSpc>
                <a:spcPct val="100000"/>
              </a:lnSpc>
              <a:spcBef>
                <a:spcPts val="0"/>
              </a:spcBef>
              <a:spcAft>
                <a:spcPts val="0"/>
              </a:spcAft>
              <a:buSzPts val="1800"/>
              <a:buNone/>
            </a:pPr>
            <a:r>
              <a:t/>
            </a:r>
            <a:endParaRPr sz="1900">
              <a:latin typeface="Arial"/>
              <a:ea typeface="Arial"/>
              <a:cs typeface="Arial"/>
              <a:sym typeface="Arial"/>
            </a:endParaRPr>
          </a:p>
          <a:p>
            <a:pPr indent="-349250" lvl="0" marL="457200" rtl="0" algn="l">
              <a:lnSpc>
                <a:spcPct val="100000"/>
              </a:lnSpc>
              <a:spcBef>
                <a:spcPts val="0"/>
              </a:spcBef>
              <a:spcAft>
                <a:spcPts val="0"/>
              </a:spcAft>
              <a:buSzPts val="1900"/>
              <a:buFont typeface="Arial"/>
              <a:buChar char="•"/>
            </a:pPr>
            <a:r>
              <a:rPr lang="en-US" sz="1900">
                <a:latin typeface="Arial"/>
                <a:ea typeface="Arial"/>
                <a:cs typeface="Arial"/>
                <a:sym typeface="Arial"/>
              </a:rPr>
              <a:t>Ability to identify unusual barking patterns .</a:t>
            </a:r>
            <a:endParaRPr sz="1900">
              <a:latin typeface="Arial"/>
              <a:ea typeface="Arial"/>
              <a:cs typeface="Arial"/>
              <a:sym typeface="Arial"/>
            </a:endParaRPr>
          </a:p>
          <a:p>
            <a:pPr indent="0" lvl="0" marL="914400" rtl="0" algn="l">
              <a:lnSpc>
                <a:spcPct val="100000"/>
              </a:lnSpc>
              <a:spcBef>
                <a:spcPts val="0"/>
              </a:spcBef>
              <a:spcAft>
                <a:spcPts val="0"/>
              </a:spcAft>
              <a:buSzPts val="1800"/>
              <a:buNone/>
            </a:pPr>
            <a:r>
              <a:t/>
            </a:r>
            <a:endParaRPr sz="1900">
              <a:latin typeface="Arial"/>
              <a:ea typeface="Arial"/>
              <a:cs typeface="Arial"/>
              <a:sym typeface="Arial"/>
            </a:endParaRPr>
          </a:p>
          <a:p>
            <a:pPr indent="-349250" lvl="0" marL="457200" rtl="0" algn="l">
              <a:lnSpc>
                <a:spcPct val="100000"/>
              </a:lnSpc>
              <a:spcBef>
                <a:spcPts val="0"/>
              </a:spcBef>
              <a:spcAft>
                <a:spcPts val="0"/>
              </a:spcAft>
              <a:buSzPts val="1900"/>
              <a:buFont typeface="Arial"/>
              <a:buChar char="•"/>
            </a:pPr>
            <a:r>
              <a:rPr lang="en-US" sz="1900">
                <a:latin typeface="Arial"/>
                <a:ea typeface="Arial"/>
                <a:cs typeface="Arial"/>
                <a:sym typeface="Arial"/>
              </a:rPr>
              <a:t>Notify user</a:t>
            </a:r>
            <a:endParaRPr sz="1900">
              <a:latin typeface="Arial"/>
              <a:ea typeface="Arial"/>
              <a:cs typeface="Arial"/>
              <a:sym typeface="Arial"/>
            </a:endParaRPr>
          </a:p>
          <a:p>
            <a:pPr indent="0" lvl="0" marL="0" rtl="0" algn="l">
              <a:lnSpc>
                <a:spcPct val="100000"/>
              </a:lnSpc>
              <a:spcBef>
                <a:spcPts val="0"/>
              </a:spcBef>
              <a:spcAft>
                <a:spcPts val="0"/>
              </a:spcAft>
              <a:buSzPts val="1800"/>
              <a:buNone/>
            </a:pPr>
            <a:r>
              <a:t/>
            </a:r>
            <a:endParaRPr sz="3300">
              <a:latin typeface="Arial"/>
              <a:ea typeface="Arial"/>
              <a:cs typeface="Arial"/>
              <a:sym typeface="Arial"/>
            </a:endParaRPr>
          </a:p>
        </p:txBody>
      </p:sp>
      <p:sp>
        <p:nvSpPr>
          <p:cNvPr id="530" name="Google Shape;530;p34"/>
          <p:cNvSpPr txBox="1"/>
          <p:nvPr>
            <p:ph type="title"/>
          </p:nvPr>
        </p:nvSpPr>
        <p:spPr>
          <a:xfrm>
            <a:off x="304800" y="304800"/>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US"/>
              <a:t>Objectives</a:t>
            </a:r>
            <a:endParaRPr/>
          </a:p>
        </p:txBody>
      </p:sp>
      <p:sp>
        <p:nvSpPr>
          <p:cNvPr id="531" name="Google Shape;531;p34"/>
          <p:cNvSpPr/>
          <p:nvPr/>
        </p:nvSpPr>
        <p:spPr>
          <a:xfrm>
            <a:off x="4413425" y="6505025"/>
            <a:ext cx="1927800" cy="264600"/>
          </a:xfrm>
          <a:prstGeom prst="rect">
            <a:avLst/>
          </a:prstGeom>
          <a:solidFill>
            <a:srgbClr val="FFFFFF"/>
          </a:solid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A.K. P. Erandi Wathsala</a:t>
            </a:r>
            <a:endParaRPr b="1" i="0" sz="1400" u="none" cap="none" strike="noStrike">
              <a:solidFill>
                <a:schemeClr val="dk1"/>
              </a:solidFill>
              <a:latin typeface="Arial"/>
              <a:ea typeface="Arial"/>
              <a:cs typeface="Arial"/>
              <a:sym typeface="Arial"/>
            </a:endParaRPr>
          </a:p>
        </p:txBody>
      </p:sp>
      <p:sp>
        <p:nvSpPr>
          <p:cNvPr id="532" name="Google Shape;532;p34"/>
          <p:cNvSpPr/>
          <p:nvPr/>
        </p:nvSpPr>
        <p:spPr>
          <a:xfrm>
            <a:off x="6456825" y="6460775"/>
            <a:ext cx="2066400" cy="353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34"/>
          <p:cNvSpPr/>
          <p:nvPr/>
        </p:nvSpPr>
        <p:spPr>
          <a:xfrm>
            <a:off x="2533925" y="6549275"/>
            <a:ext cx="1728000" cy="26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4"/>
          <p:cNvSpPr/>
          <p:nvPr/>
        </p:nvSpPr>
        <p:spPr>
          <a:xfrm>
            <a:off x="2501875" y="6549275"/>
            <a:ext cx="1771800" cy="26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IT17141352</a:t>
            </a:r>
            <a:endParaRPr b="1" i="0" sz="1400" u="none" cap="none" strike="noStrike">
              <a:solidFill>
                <a:srgbClr val="000000"/>
              </a:solidFill>
              <a:latin typeface="Arial"/>
              <a:ea typeface="Arial"/>
              <a:cs typeface="Arial"/>
              <a:sym typeface="Arial"/>
            </a:endParaRPr>
          </a:p>
        </p:txBody>
      </p:sp>
      <p:sp>
        <p:nvSpPr>
          <p:cNvPr id="535" name="Google Shape;535;p34"/>
          <p:cNvSpPr/>
          <p:nvPr/>
        </p:nvSpPr>
        <p:spPr>
          <a:xfrm>
            <a:off x="6759375" y="6505025"/>
            <a:ext cx="2066400" cy="353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2020-045</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b3f53415af_0_0"/>
          <p:cNvSpPr txBox="1"/>
          <p:nvPr>
            <p:ph type="title"/>
          </p:nvPr>
        </p:nvSpPr>
        <p:spPr>
          <a:xfrm>
            <a:off x="304800" y="304800"/>
            <a:ext cx="11684100" cy="792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System Requirements</a:t>
            </a:r>
            <a:endParaRPr/>
          </a:p>
        </p:txBody>
      </p:sp>
      <p:sp>
        <p:nvSpPr>
          <p:cNvPr id="114" name="Google Shape;114;gb3f53415af_0_0"/>
          <p:cNvSpPr txBox="1"/>
          <p:nvPr>
            <p:ph idx="1" type="body"/>
          </p:nvPr>
        </p:nvSpPr>
        <p:spPr>
          <a:xfrm>
            <a:off x="304800" y="1143000"/>
            <a:ext cx="11684100" cy="5181600"/>
          </a:xfrm>
          <a:prstGeom prst="rect">
            <a:avLst/>
          </a:prstGeom>
        </p:spPr>
        <p:txBody>
          <a:bodyPr anchorCtr="0" anchor="t" bIns="45700" lIns="91425" spcFirstLastPara="1" rIns="91425" wrap="square" tIns="45700">
            <a:noAutofit/>
          </a:bodyPr>
          <a:lstStyle/>
          <a:p>
            <a:pPr indent="-387350" lvl="0" marL="457200" rtl="0" algn="l">
              <a:spcBef>
                <a:spcPts val="360"/>
              </a:spcBef>
              <a:spcAft>
                <a:spcPts val="0"/>
              </a:spcAft>
              <a:buSzPts val="2500"/>
              <a:buChar char="•"/>
            </a:pPr>
            <a:r>
              <a:rPr lang="en-US" sz="2500">
                <a:latin typeface="Arial"/>
                <a:ea typeface="Arial"/>
                <a:cs typeface="Arial"/>
                <a:sym typeface="Arial"/>
              </a:rPr>
              <a:t>F</a:t>
            </a:r>
            <a:r>
              <a:rPr lang="en-US" sz="2500">
                <a:latin typeface="Arial"/>
                <a:ea typeface="Arial"/>
                <a:cs typeface="Arial"/>
                <a:sym typeface="Arial"/>
              </a:rPr>
              <a:t>unctional Requirements</a:t>
            </a:r>
            <a:endParaRPr sz="25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latin typeface="Arial"/>
                <a:ea typeface="Arial"/>
                <a:cs typeface="Arial"/>
                <a:sym typeface="Arial"/>
              </a:rPr>
              <a:t>Identify dog breed of the dog in the video or image.</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latin typeface="Arial"/>
                <a:ea typeface="Arial"/>
                <a:cs typeface="Arial"/>
                <a:sym typeface="Arial"/>
              </a:rPr>
              <a:t>Provide resting time and the activity level of the identified dog breed.</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latin typeface="Arial"/>
                <a:ea typeface="Arial"/>
                <a:cs typeface="Arial"/>
                <a:sym typeface="Arial"/>
              </a:rPr>
              <a:t>Dog activity recognition - walk</a:t>
            </a:r>
            <a:r>
              <a:rPr lang="en-US" sz="1700">
                <a:latin typeface="Arial"/>
                <a:ea typeface="Arial"/>
                <a:cs typeface="Arial"/>
                <a:sym typeface="Arial"/>
              </a:rPr>
              <a:t>ing</a:t>
            </a:r>
            <a:r>
              <a:rPr lang="en-US" sz="1700">
                <a:latin typeface="Arial"/>
                <a:ea typeface="Arial"/>
                <a:cs typeface="Arial"/>
                <a:sym typeface="Arial"/>
              </a:rPr>
              <a:t>, run</a:t>
            </a:r>
            <a:r>
              <a:rPr lang="en-US" sz="1700">
                <a:latin typeface="Arial"/>
                <a:ea typeface="Arial"/>
                <a:cs typeface="Arial"/>
                <a:sym typeface="Arial"/>
              </a:rPr>
              <a:t>ning</a:t>
            </a:r>
            <a:r>
              <a:rPr lang="en-US" sz="1700">
                <a:latin typeface="Arial"/>
                <a:ea typeface="Arial"/>
                <a:cs typeface="Arial"/>
                <a:sym typeface="Arial"/>
              </a:rPr>
              <a:t>, rest</a:t>
            </a:r>
            <a:r>
              <a:rPr lang="en-US" sz="1700">
                <a:latin typeface="Arial"/>
                <a:ea typeface="Arial"/>
                <a:cs typeface="Arial"/>
                <a:sym typeface="Arial"/>
              </a:rPr>
              <a:t>in</a:t>
            </a:r>
            <a:r>
              <a:rPr lang="en-US" sz="1700">
                <a:latin typeface="Arial"/>
                <a:ea typeface="Arial"/>
                <a:cs typeface="Arial"/>
                <a:sym typeface="Arial"/>
              </a:rPr>
              <a:t>g, barking.</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latin typeface="Arial"/>
                <a:ea typeface="Arial"/>
                <a:cs typeface="Arial"/>
                <a:sym typeface="Arial"/>
              </a:rPr>
              <a:t>Measure walking activity of the dog using IMU sensor.</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latin typeface="Arial"/>
                <a:ea typeface="Arial"/>
                <a:cs typeface="Arial"/>
                <a:sym typeface="Arial"/>
              </a:rPr>
              <a:t>Measure resting activity of the dog using CCTV camera video feed.</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latin typeface="Arial"/>
                <a:ea typeface="Arial"/>
                <a:cs typeface="Arial"/>
                <a:sym typeface="Arial"/>
              </a:rPr>
              <a:t>Notify the user if there is an unusual change in activity levels(walk,run,rest) based on breed and age.</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latin typeface="Arial"/>
                <a:ea typeface="Arial"/>
                <a:cs typeface="Arial"/>
                <a:sym typeface="Arial"/>
              </a:rPr>
              <a:t>Dog barking behaviour identification for different situations using CCTV camera audio feed.</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latin typeface="Arial"/>
                <a:ea typeface="Arial"/>
                <a:cs typeface="Arial"/>
                <a:sym typeface="Arial"/>
              </a:rPr>
              <a:t>Notify the user if there is an unusual change in </a:t>
            </a:r>
            <a:r>
              <a:rPr lang="en-US" sz="1700">
                <a:latin typeface="Arial"/>
                <a:ea typeface="Arial"/>
                <a:cs typeface="Arial"/>
                <a:sym typeface="Arial"/>
              </a:rPr>
              <a:t>identified</a:t>
            </a:r>
            <a:r>
              <a:rPr lang="en-US" sz="1700">
                <a:latin typeface="Arial"/>
                <a:ea typeface="Arial"/>
                <a:cs typeface="Arial"/>
                <a:sym typeface="Arial"/>
              </a:rPr>
              <a:t> barking behaviour.</a:t>
            </a:r>
            <a:endParaRPr sz="1700">
              <a:latin typeface="Arial"/>
              <a:ea typeface="Arial"/>
              <a:cs typeface="Arial"/>
              <a:sym typeface="Arial"/>
            </a:endParaRPr>
          </a:p>
          <a:p>
            <a:pPr indent="0" lvl="0" marL="457200" rtl="0" algn="l">
              <a:spcBef>
                <a:spcPts val="360"/>
              </a:spcBef>
              <a:spcAft>
                <a:spcPts val="0"/>
              </a:spcAft>
              <a:buNone/>
            </a:pPr>
            <a:r>
              <a:t/>
            </a:r>
            <a:endParaRPr sz="2500">
              <a:latin typeface="Arial"/>
              <a:ea typeface="Arial"/>
              <a:cs typeface="Arial"/>
              <a:sym typeface="Arial"/>
            </a:endParaRPr>
          </a:p>
          <a:p>
            <a:pPr indent="-387350" lvl="0" marL="457200" rtl="0" algn="l">
              <a:spcBef>
                <a:spcPts val="360"/>
              </a:spcBef>
              <a:spcAft>
                <a:spcPts val="0"/>
              </a:spcAft>
              <a:buSzPts val="2500"/>
              <a:buChar char="•"/>
            </a:pPr>
            <a:r>
              <a:rPr lang="en-US" sz="2500">
                <a:latin typeface="Arial"/>
                <a:ea typeface="Arial"/>
                <a:cs typeface="Arial"/>
                <a:sym typeface="Arial"/>
              </a:rPr>
              <a:t>N</a:t>
            </a:r>
            <a:r>
              <a:rPr lang="en-US" sz="2500">
                <a:latin typeface="Arial"/>
                <a:ea typeface="Arial"/>
                <a:cs typeface="Arial"/>
                <a:sym typeface="Arial"/>
              </a:rPr>
              <a:t>on-functional Requirements</a:t>
            </a:r>
            <a:endParaRPr sz="25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latin typeface="Arial"/>
                <a:ea typeface="Arial"/>
                <a:cs typeface="Arial"/>
                <a:sym typeface="Arial"/>
              </a:rPr>
              <a:t>E</a:t>
            </a:r>
            <a:r>
              <a:rPr lang="en-US" sz="1700">
                <a:latin typeface="Arial"/>
                <a:ea typeface="Arial"/>
                <a:cs typeface="Arial"/>
                <a:sym typeface="Arial"/>
              </a:rPr>
              <a:t>fficiency</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latin typeface="Arial"/>
                <a:ea typeface="Arial"/>
                <a:cs typeface="Arial"/>
                <a:sym typeface="Arial"/>
              </a:rPr>
              <a:t>Accuracy</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latin typeface="Arial"/>
                <a:ea typeface="Arial"/>
                <a:cs typeface="Arial"/>
                <a:sym typeface="Arial"/>
              </a:rPr>
              <a:t>Accessibility</a:t>
            </a:r>
            <a:endParaRPr sz="1700">
              <a:latin typeface="Arial"/>
              <a:ea typeface="Arial"/>
              <a:cs typeface="Arial"/>
              <a:sym typeface="Arial"/>
            </a:endParaRPr>
          </a:p>
        </p:txBody>
      </p:sp>
      <p:pic>
        <p:nvPicPr>
          <p:cNvPr id="115" name="Google Shape;115;gb3f53415af_0_0"/>
          <p:cNvPicPr preferRelativeResize="0"/>
          <p:nvPr/>
        </p:nvPicPr>
        <p:blipFill>
          <a:blip r:embed="rId3">
            <a:alphaModFix/>
          </a:blip>
          <a:stretch>
            <a:fillRect/>
          </a:stretch>
        </p:blipFill>
        <p:spPr>
          <a:xfrm>
            <a:off x="9296400" y="4017825"/>
            <a:ext cx="2306775" cy="2306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5"/>
          <p:cNvSpPr txBox="1"/>
          <p:nvPr>
            <p:ph type="title"/>
          </p:nvPr>
        </p:nvSpPr>
        <p:spPr>
          <a:xfrm>
            <a:off x="304800" y="304800"/>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n-US"/>
              <a:t>Methodology</a:t>
            </a:r>
            <a:endParaRPr/>
          </a:p>
        </p:txBody>
      </p:sp>
      <p:pic>
        <p:nvPicPr>
          <p:cNvPr id="542" name="Google Shape;542;p35"/>
          <p:cNvPicPr preferRelativeResize="0"/>
          <p:nvPr/>
        </p:nvPicPr>
        <p:blipFill rotWithShape="1">
          <a:blip r:embed="rId3">
            <a:alphaModFix/>
          </a:blip>
          <a:srcRect b="0" l="0" r="0" t="0"/>
          <a:stretch/>
        </p:blipFill>
        <p:spPr>
          <a:xfrm>
            <a:off x="2729350" y="243625"/>
            <a:ext cx="6486326" cy="6184875"/>
          </a:xfrm>
          <a:prstGeom prst="rect">
            <a:avLst/>
          </a:prstGeom>
          <a:noFill/>
          <a:ln>
            <a:noFill/>
          </a:ln>
        </p:spPr>
      </p:pic>
      <p:sp>
        <p:nvSpPr>
          <p:cNvPr id="543" name="Google Shape;543;p35"/>
          <p:cNvSpPr/>
          <p:nvPr/>
        </p:nvSpPr>
        <p:spPr>
          <a:xfrm>
            <a:off x="4413425" y="6505025"/>
            <a:ext cx="1864800" cy="264600"/>
          </a:xfrm>
          <a:prstGeom prst="rect">
            <a:avLst/>
          </a:prstGeom>
          <a:solidFill>
            <a:srgbClr val="FFFFFF"/>
          </a:solid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A.K. P. Erandi Wathsala</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35"/>
          <p:cNvSpPr/>
          <p:nvPr/>
        </p:nvSpPr>
        <p:spPr>
          <a:xfrm>
            <a:off x="6456725" y="6460775"/>
            <a:ext cx="2066400" cy="353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35"/>
          <p:cNvSpPr/>
          <p:nvPr/>
        </p:nvSpPr>
        <p:spPr>
          <a:xfrm>
            <a:off x="2533925" y="6549275"/>
            <a:ext cx="1728000" cy="26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35"/>
          <p:cNvSpPr/>
          <p:nvPr/>
        </p:nvSpPr>
        <p:spPr>
          <a:xfrm>
            <a:off x="2501875" y="6549275"/>
            <a:ext cx="1771800" cy="26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IT17141352</a:t>
            </a:r>
            <a:endParaRPr b="1" i="0" sz="1400" u="none" cap="none" strike="noStrike">
              <a:solidFill>
                <a:srgbClr val="000000"/>
              </a:solidFill>
              <a:latin typeface="Arial"/>
              <a:ea typeface="Arial"/>
              <a:cs typeface="Arial"/>
              <a:sym typeface="Arial"/>
            </a:endParaRPr>
          </a:p>
        </p:txBody>
      </p:sp>
      <p:sp>
        <p:nvSpPr>
          <p:cNvPr id="547" name="Google Shape;547;p35"/>
          <p:cNvSpPr/>
          <p:nvPr/>
        </p:nvSpPr>
        <p:spPr>
          <a:xfrm>
            <a:off x="6759375" y="6505025"/>
            <a:ext cx="2066400" cy="353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2020-045</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6"/>
          <p:cNvSpPr txBox="1"/>
          <p:nvPr>
            <p:ph type="title"/>
          </p:nvPr>
        </p:nvSpPr>
        <p:spPr>
          <a:xfrm>
            <a:off x="304800" y="304800"/>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US"/>
              <a:t>Methodology</a:t>
            </a:r>
            <a:endParaRPr/>
          </a:p>
        </p:txBody>
      </p:sp>
      <p:sp>
        <p:nvSpPr>
          <p:cNvPr id="553" name="Google Shape;553;p36"/>
          <p:cNvSpPr txBox="1"/>
          <p:nvPr>
            <p:ph idx="1" type="body"/>
          </p:nvPr>
        </p:nvSpPr>
        <p:spPr>
          <a:xfrm>
            <a:off x="370050" y="1600338"/>
            <a:ext cx="11451900" cy="43572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0"/>
              </a:spcBef>
              <a:spcAft>
                <a:spcPts val="0"/>
              </a:spcAft>
              <a:buSzPts val="1900"/>
              <a:buFont typeface="Arial"/>
              <a:buChar char="•"/>
            </a:pPr>
            <a:r>
              <a:rPr lang="en-US" sz="1900">
                <a:latin typeface="Arial"/>
                <a:ea typeface="Arial"/>
                <a:cs typeface="Arial"/>
                <a:sym typeface="Arial"/>
              </a:rPr>
              <a:t>EZVIZ Wi-Fi </a:t>
            </a:r>
            <a:r>
              <a:rPr lang="en-US" sz="1900">
                <a:latin typeface="Arial"/>
                <a:ea typeface="Arial"/>
                <a:cs typeface="Arial"/>
                <a:sym typeface="Arial"/>
              </a:rPr>
              <a:t>surveillance camera </a:t>
            </a:r>
            <a:r>
              <a:rPr lang="en-US" sz="1900">
                <a:latin typeface="Arial"/>
                <a:ea typeface="Arial"/>
                <a:cs typeface="Arial"/>
                <a:sym typeface="Arial"/>
              </a:rPr>
              <a:t>is used</a:t>
            </a:r>
            <a:r>
              <a:rPr lang="en-US" sz="1900">
                <a:latin typeface="Arial"/>
                <a:ea typeface="Arial"/>
                <a:cs typeface="Arial"/>
                <a:sym typeface="Arial"/>
              </a:rPr>
              <a:t> to collect real time data within a restricted area using real time streaming protocol.</a:t>
            </a:r>
            <a:endParaRPr sz="1900">
              <a:latin typeface="Arial"/>
              <a:ea typeface="Arial"/>
              <a:cs typeface="Arial"/>
              <a:sym typeface="Arial"/>
            </a:endParaRPr>
          </a:p>
          <a:p>
            <a:pPr indent="0" lvl="0" marL="457200" rtl="0" algn="l">
              <a:lnSpc>
                <a:spcPct val="100000"/>
              </a:lnSpc>
              <a:spcBef>
                <a:spcPts val="0"/>
              </a:spcBef>
              <a:spcAft>
                <a:spcPts val="0"/>
              </a:spcAft>
              <a:buNone/>
            </a:pPr>
            <a:r>
              <a:t/>
            </a:r>
            <a:endParaRPr sz="1900">
              <a:latin typeface="Arial"/>
              <a:ea typeface="Arial"/>
              <a:cs typeface="Arial"/>
              <a:sym typeface="Arial"/>
            </a:endParaRPr>
          </a:p>
          <a:p>
            <a:pPr indent="-349250" lvl="0" marL="457200" rtl="0" algn="l">
              <a:lnSpc>
                <a:spcPct val="100000"/>
              </a:lnSpc>
              <a:spcBef>
                <a:spcPts val="0"/>
              </a:spcBef>
              <a:spcAft>
                <a:spcPts val="0"/>
              </a:spcAft>
              <a:buSzPts val="1900"/>
              <a:buFont typeface="Arial"/>
              <a:buChar char="•"/>
            </a:pPr>
            <a:r>
              <a:rPr lang="en-US" sz="1900">
                <a:latin typeface="Arial"/>
                <a:ea typeface="Arial"/>
                <a:cs typeface="Arial"/>
                <a:sym typeface="Arial"/>
              </a:rPr>
              <a:t>Each data is a 1min video and </a:t>
            </a:r>
            <a:r>
              <a:rPr lang="en-US" sz="1900">
                <a:latin typeface="Arial"/>
                <a:ea typeface="Arial"/>
                <a:cs typeface="Arial"/>
                <a:sym typeface="Arial"/>
              </a:rPr>
              <a:t>convert</a:t>
            </a:r>
            <a:r>
              <a:rPr lang="en-US" sz="1900">
                <a:latin typeface="Arial"/>
                <a:ea typeface="Arial"/>
                <a:cs typeface="Arial"/>
                <a:sym typeface="Arial"/>
              </a:rPr>
              <a:t> to MP3 &amp; wav formats later </a:t>
            </a:r>
            <a:r>
              <a:rPr lang="en-US" sz="1900">
                <a:latin typeface="Arial"/>
                <a:ea typeface="Arial"/>
                <a:cs typeface="Arial"/>
                <a:sym typeface="Arial"/>
              </a:rPr>
              <a:t>respectively</a:t>
            </a:r>
            <a:r>
              <a:rPr lang="en-US" sz="1900">
                <a:latin typeface="Arial"/>
                <a:ea typeface="Arial"/>
                <a:cs typeface="Arial"/>
                <a:sym typeface="Arial"/>
              </a:rPr>
              <a:t> using ffmpeg and pydub libraries. Then each wav file is sliced into 5 seconds of audio file.</a:t>
            </a:r>
            <a:endParaRPr sz="1900">
              <a:latin typeface="Arial"/>
              <a:ea typeface="Arial"/>
              <a:cs typeface="Arial"/>
              <a:sym typeface="Arial"/>
            </a:endParaRPr>
          </a:p>
          <a:p>
            <a:pPr indent="0" lvl="0" marL="457200" rtl="0" algn="l">
              <a:lnSpc>
                <a:spcPct val="100000"/>
              </a:lnSpc>
              <a:spcBef>
                <a:spcPts val="0"/>
              </a:spcBef>
              <a:spcAft>
                <a:spcPts val="0"/>
              </a:spcAft>
              <a:buNone/>
            </a:pPr>
            <a:r>
              <a:t/>
            </a:r>
            <a:endParaRPr sz="1900">
              <a:latin typeface="Arial"/>
              <a:ea typeface="Arial"/>
              <a:cs typeface="Arial"/>
              <a:sym typeface="Arial"/>
            </a:endParaRPr>
          </a:p>
          <a:p>
            <a:pPr indent="0" lvl="0" marL="457200" rtl="0" algn="l">
              <a:lnSpc>
                <a:spcPct val="100000"/>
              </a:lnSpc>
              <a:spcBef>
                <a:spcPts val="0"/>
              </a:spcBef>
              <a:spcAft>
                <a:spcPts val="0"/>
              </a:spcAft>
              <a:buNone/>
            </a:pPr>
            <a:r>
              <a:t/>
            </a:r>
            <a:endParaRPr sz="1900">
              <a:latin typeface="Arial"/>
              <a:ea typeface="Arial"/>
              <a:cs typeface="Arial"/>
              <a:sym typeface="Arial"/>
            </a:endParaRPr>
          </a:p>
        </p:txBody>
      </p:sp>
      <p:sp>
        <p:nvSpPr>
          <p:cNvPr id="554" name="Google Shape;554;p36"/>
          <p:cNvSpPr/>
          <p:nvPr/>
        </p:nvSpPr>
        <p:spPr>
          <a:xfrm>
            <a:off x="4413425" y="6505025"/>
            <a:ext cx="1864800" cy="264600"/>
          </a:xfrm>
          <a:prstGeom prst="rect">
            <a:avLst/>
          </a:prstGeom>
          <a:solidFill>
            <a:srgbClr val="FFFFFF"/>
          </a:solid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A.K. P. Erandi Wathsala</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36"/>
          <p:cNvSpPr/>
          <p:nvPr/>
        </p:nvSpPr>
        <p:spPr>
          <a:xfrm>
            <a:off x="6456825" y="6460775"/>
            <a:ext cx="2066400" cy="353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36"/>
          <p:cNvSpPr/>
          <p:nvPr/>
        </p:nvSpPr>
        <p:spPr>
          <a:xfrm>
            <a:off x="2533925" y="6549275"/>
            <a:ext cx="1728000" cy="26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36"/>
          <p:cNvSpPr/>
          <p:nvPr/>
        </p:nvSpPr>
        <p:spPr>
          <a:xfrm>
            <a:off x="2501875" y="6549275"/>
            <a:ext cx="1771800" cy="26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IT17141352</a:t>
            </a:r>
            <a:endParaRPr b="1" i="0" sz="1400" u="none" cap="none" strike="noStrike">
              <a:solidFill>
                <a:srgbClr val="000000"/>
              </a:solidFill>
              <a:latin typeface="Arial"/>
              <a:ea typeface="Arial"/>
              <a:cs typeface="Arial"/>
              <a:sym typeface="Arial"/>
            </a:endParaRPr>
          </a:p>
        </p:txBody>
      </p:sp>
      <p:sp>
        <p:nvSpPr>
          <p:cNvPr id="558" name="Google Shape;558;p36"/>
          <p:cNvSpPr/>
          <p:nvPr/>
        </p:nvSpPr>
        <p:spPr>
          <a:xfrm>
            <a:off x="6759375" y="6505025"/>
            <a:ext cx="2066400" cy="353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2020-045</a:t>
            </a:r>
            <a:endParaRPr b="1" i="0" sz="1400" u="none" cap="none" strike="noStrike">
              <a:solidFill>
                <a:srgbClr val="000000"/>
              </a:solidFill>
              <a:latin typeface="Arial"/>
              <a:ea typeface="Arial"/>
              <a:cs typeface="Arial"/>
              <a:sym typeface="Arial"/>
            </a:endParaRPr>
          </a:p>
        </p:txBody>
      </p:sp>
      <p:pic>
        <p:nvPicPr>
          <p:cNvPr id="559" name="Google Shape;559;p36"/>
          <p:cNvPicPr preferRelativeResize="0"/>
          <p:nvPr/>
        </p:nvPicPr>
        <p:blipFill rotWithShape="1">
          <a:blip r:embed="rId3">
            <a:alphaModFix/>
          </a:blip>
          <a:srcRect b="0" l="0" r="38763" t="0"/>
          <a:stretch/>
        </p:blipFill>
        <p:spPr>
          <a:xfrm>
            <a:off x="4814125" y="3504200"/>
            <a:ext cx="3467475" cy="2302550"/>
          </a:xfrm>
          <a:prstGeom prst="rect">
            <a:avLst/>
          </a:prstGeom>
          <a:noFill/>
          <a:ln>
            <a:noFill/>
          </a:ln>
        </p:spPr>
      </p:pic>
      <p:pic>
        <p:nvPicPr>
          <p:cNvPr id="560" name="Google Shape;560;p36"/>
          <p:cNvPicPr preferRelativeResize="0"/>
          <p:nvPr/>
        </p:nvPicPr>
        <p:blipFill>
          <a:blip r:embed="rId4">
            <a:alphaModFix/>
          </a:blip>
          <a:stretch>
            <a:fillRect/>
          </a:stretch>
        </p:blipFill>
        <p:spPr>
          <a:xfrm>
            <a:off x="8665400" y="3315651"/>
            <a:ext cx="3197225" cy="2605675"/>
          </a:xfrm>
          <a:prstGeom prst="rect">
            <a:avLst/>
          </a:prstGeom>
          <a:noFill/>
          <a:ln>
            <a:noFill/>
          </a:ln>
        </p:spPr>
      </p:pic>
      <p:pic>
        <p:nvPicPr>
          <p:cNvPr id="561" name="Google Shape;561;p36"/>
          <p:cNvPicPr preferRelativeResize="0"/>
          <p:nvPr/>
        </p:nvPicPr>
        <p:blipFill>
          <a:blip r:embed="rId5">
            <a:alphaModFix/>
          </a:blip>
          <a:stretch>
            <a:fillRect/>
          </a:stretch>
        </p:blipFill>
        <p:spPr>
          <a:xfrm>
            <a:off x="998017" y="3429000"/>
            <a:ext cx="3288659" cy="24664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b3d02a64e9_0_16"/>
          <p:cNvSpPr txBox="1"/>
          <p:nvPr>
            <p:ph type="title"/>
          </p:nvPr>
        </p:nvSpPr>
        <p:spPr>
          <a:xfrm>
            <a:off x="304800" y="304800"/>
            <a:ext cx="11684100" cy="792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a:t>Methodology</a:t>
            </a:r>
            <a:endParaRPr/>
          </a:p>
        </p:txBody>
      </p:sp>
      <p:sp>
        <p:nvSpPr>
          <p:cNvPr id="568" name="Google Shape;568;gb3d02a64e9_0_16"/>
          <p:cNvSpPr txBox="1"/>
          <p:nvPr>
            <p:ph idx="1" type="body"/>
          </p:nvPr>
        </p:nvSpPr>
        <p:spPr>
          <a:xfrm>
            <a:off x="304800" y="1143000"/>
            <a:ext cx="11684100" cy="518160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None/>
            </a:pPr>
            <a:r>
              <a:t/>
            </a:r>
            <a:endParaRPr sz="1900">
              <a:latin typeface="Arial"/>
              <a:ea typeface="Arial"/>
              <a:cs typeface="Arial"/>
              <a:sym typeface="Arial"/>
            </a:endParaRPr>
          </a:p>
          <a:p>
            <a:pPr indent="-349250" lvl="0" marL="457200" rtl="0" algn="l">
              <a:spcBef>
                <a:spcPts val="0"/>
              </a:spcBef>
              <a:spcAft>
                <a:spcPts val="0"/>
              </a:spcAft>
              <a:buSzPts val="1900"/>
              <a:buChar char="•"/>
            </a:pPr>
            <a:r>
              <a:rPr lang="en-US" sz="1900">
                <a:latin typeface="Arial"/>
                <a:ea typeface="Arial"/>
                <a:cs typeface="Arial"/>
                <a:sym typeface="Arial"/>
              </a:rPr>
              <a:t>Each sliced data was preprocessed and MFCC feature extracted using Librosa python library. Those extracted features are saved.</a:t>
            </a:r>
            <a:endParaRPr sz="1900">
              <a:latin typeface="Arial"/>
              <a:ea typeface="Arial"/>
              <a:cs typeface="Arial"/>
              <a:sym typeface="Arial"/>
            </a:endParaRPr>
          </a:p>
          <a:p>
            <a:pPr indent="0" lvl="0" marL="0" rtl="0" algn="l">
              <a:spcBef>
                <a:spcPts val="0"/>
              </a:spcBef>
              <a:spcAft>
                <a:spcPts val="0"/>
              </a:spcAft>
              <a:buClr>
                <a:schemeClr val="dk1"/>
              </a:buClr>
              <a:buSzPts val="1800"/>
              <a:buFont typeface="Arial"/>
              <a:buNone/>
            </a:pPr>
            <a:r>
              <a:t/>
            </a:r>
            <a:endParaRPr sz="1900">
              <a:latin typeface="Arial"/>
              <a:ea typeface="Arial"/>
              <a:cs typeface="Arial"/>
              <a:sym typeface="Arial"/>
            </a:endParaRPr>
          </a:p>
          <a:p>
            <a:pPr indent="-349250" lvl="0" marL="457200" rtl="0" algn="l">
              <a:spcBef>
                <a:spcPts val="0"/>
              </a:spcBef>
              <a:spcAft>
                <a:spcPts val="0"/>
              </a:spcAft>
              <a:buSzPts val="1900"/>
              <a:buChar char="•"/>
            </a:pPr>
            <a:r>
              <a:rPr lang="en-US" sz="1900">
                <a:latin typeface="Arial"/>
                <a:ea typeface="Arial"/>
                <a:cs typeface="Arial"/>
                <a:sym typeface="Arial"/>
              </a:rPr>
              <a:t>The final output is predicted after analyzing the feature extracted data by the model and passed to the mobile application.Django rest framework was used as the middleware.</a:t>
            </a:r>
            <a:endParaRPr sz="1900">
              <a:latin typeface="Arial"/>
              <a:ea typeface="Arial"/>
              <a:cs typeface="Arial"/>
              <a:sym typeface="Arial"/>
            </a:endParaRPr>
          </a:p>
          <a:p>
            <a:pPr indent="0" lvl="0" marL="0" rtl="0" algn="l">
              <a:spcBef>
                <a:spcPts val="0"/>
              </a:spcBef>
              <a:spcAft>
                <a:spcPts val="0"/>
              </a:spcAft>
              <a:buNone/>
            </a:pPr>
            <a:r>
              <a:t/>
            </a:r>
            <a:endParaRPr sz="1900">
              <a:latin typeface="Arial"/>
              <a:ea typeface="Arial"/>
              <a:cs typeface="Arial"/>
              <a:sym typeface="Arial"/>
            </a:endParaRPr>
          </a:p>
          <a:p>
            <a:pPr indent="-349250" lvl="0" marL="457200" rtl="0" algn="l">
              <a:spcBef>
                <a:spcPts val="0"/>
              </a:spcBef>
              <a:spcAft>
                <a:spcPts val="0"/>
              </a:spcAft>
              <a:buSzPts val="1900"/>
              <a:buChar char="•"/>
            </a:pPr>
            <a:r>
              <a:rPr lang="en-US" sz="1900">
                <a:latin typeface="Arial"/>
                <a:ea typeface="Arial"/>
                <a:cs typeface="Arial"/>
                <a:sym typeface="Arial"/>
              </a:rPr>
              <a:t>Finally user gets a notification and update status of the barking behavior of the dog based on the final output which was predicted before. </a:t>
            </a:r>
            <a:endParaRPr sz="1900">
              <a:latin typeface="Arial"/>
              <a:ea typeface="Arial"/>
              <a:cs typeface="Arial"/>
              <a:sym typeface="Arial"/>
            </a:endParaRPr>
          </a:p>
          <a:p>
            <a:pPr indent="0" lvl="0" marL="0" rtl="0" algn="l">
              <a:spcBef>
                <a:spcPts val="360"/>
              </a:spcBef>
              <a:spcAft>
                <a:spcPts val="0"/>
              </a:spcAft>
              <a:buNone/>
            </a:pPr>
            <a:r>
              <a:t/>
            </a:r>
            <a:endParaRPr/>
          </a:p>
        </p:txBody>
      </p:sp>
      <p:pic>
        <p:nvPicPr>
          <p:cNvPr id="569" name="Google Shape;569;gb3d02a64e9_0_16"/>
          <p:cNvPicPr preferRelativeResize="0"/>
          <p:nvPr/>
        </p:nvPicPr>
        <p:blipFill rotWithShape="1">
          <a:blip r:embed="rId3">
            <a:alphaModFix/>
          </a:blip>
          <a:srcRect b="26161" l="0" r="0" t="12326"/>
          <a:stretch/>
        </p:blipFill>
        <p:spPr>
          <a:xfrm>
            <a:off x="5802100" y="3614800"/>
            <a:ext cx="5224175" cy="2618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b3d02a64e9_0_0"/>
          <p:cNvSpPr txBox="1"/>
          <p:nvPr>
            <p:ph type="title"/>
          </p:nvPr>
        </p:nvSpPr>
        <p:spPr>
          <a:xfrm>
            <a:off x="304800" y="304800"/>
            <a:ext cx="11684100" cy="792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a:t>Methodology</a:t>
            </a:r>
            <a:endParaRPr/>
          </a:p>
        </p:txBody>
      </p:sp>
      <p:pic>
        <p:nvPicPr>
          <p:cNvPr id="576" name="Google Shape;576;gb3d02a64e9_0_0"/>
          <p:cNvPicPr preferRelativeResize="0"/>
          <p:nvPr/>
        </p:nvPicPr>
        <p:blipFill>
          <a:blip r:embed="rId3">
            <a:alphaModFix/>
          </a:blip>
          <a:stretch>
            <a:fillRect/>
          </a:stretch>
        </p:blipFill>
        <p:spPr>
          <a:xfrm>
            <a:off x="976700" y="917975"/>
            <a:ext cx="3398225" cy="5483950"/>
          </a:xfrm>
          <a:prstGeom prst="rect">
            <a:avLst/>
          </a:prstGeom>
          <a:noFill/>
          <a:ln>
            <a:noFill/>
          </a:ln>
        </p:spPr>
      </p:pic>
      <p:pic>
        <p:nvPicPr>
          <p:cNvPr id="577" name="Google Shape;577;gb3d02a64e9_0_0"/>
          <p:cNvPicPr preferRelativeResize="0"/>
          <p:nvPr/>
        </p:nvPicPr>
        <p:blipFill>
          <a:blip r:embed="rId3">
            <a:alphaModFix/>
          </a:blip>
          <a:stretch>
            <a:fillRect/>
          </a:stretch>
        </p:blipFill>
        <p:spPr>
          <a:xfrm>
            <a:off x="7926775" y="917972"/>
            <a:ext cx="3398225" cy="5483954"/>
          </a:xfrm>
          <a:prstGeom prst="rect">
            <a:avLst/>
          </a:prstGeom>
          <a:noFill/>
          <a:ln>
            <a:noFill/>
          </a:ln>
        </p:spPr>
      </p:pic>
      <p:sp>
        <p:nvSpPr>
          <p:cNvPr id="578" name="Google Shape;578;gb3d02a64e9_0_0"/>
          <p:cNvSpPr/>
          <p:nvPr/>
        </p:nvSpPr>
        <p:spPr>
          <a:xfrm>
            <a:off x="1114850" y="1621600"/>
            <a:ext cx="2652000" cy="7923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b3d02a64e9_0_0"/>
          <p:cNvSpPr/>
          <p:nvPr/>
        </p:nvSpPr>
        <p:spPr>
          <a:xfrm>
            <a:off x="8192825" y="4628700"/>
            <a:ext cx="2652000" cy="7923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b3d02a64e9_0_0"/>
          <p:cNvSpPr/>
          <p:nvPr/>
        </p:nvSpPr>
        <p:spPr>
          <a:xfrm>
            <a:off x="5510000" y="1550177"/>
            <a:ext cx="1655100" cy="1051110"/>
          </a:xfrm>
          <a:prstGeom prst="flowChartTerminator">
            <a:avLst/>
          </a:prstGeom>
          <a:solidFill>
            <a:srgbClr val="FFFFFF"/>
          </a:solid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t>Identified Barking Pattern</a:t>
            </a:r>
            <a:r>
              <a:rPr b="1" lang="en-US" sz="1300"/>
              <a:t> Notification</a:t>
            </a:r>
            <a:endParaRPr b="1" sz="1300"/>
          </a:p>
        </p:txBody>
      </p:sp>
      <p:sp>
        <p:nvSpPr>
          <p:cNvPr id="581" name="Google Shape;581;gb3d02a64e9_0_0"/>
          <p:cNvSpPr/>
          <p:nvPr/>
        </p:nvSpPr>
        <p:spPr>
          <a:xfrm>
            <a:off x="5613875" y="4172224"/>
            <a:ext cx="1655100" cy="924048"/>
          </a:xfrm>
          <a:prstGeom prst="flowChartTerminator">
            <a:avLst/>
          </a:prstGeom>
          <a:solidFill>
            <a:srgbClr val="FFFFFF"/>
          </a:solid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t>Barking Pattern Status </a:t>
            </a:r>
            <a:r>
              <a:rPr b="1" lang="en-US" sz="1300"/>
              <a:t>Update</a:t>
            </a:r>
            <a:endParaRPr b="1" sz="1300"/>
          </a:p>
        </p:txBody>
      </p:sp>
      <p:cxnSp>
        <p:nvCxnSpPr>
          <p:cNvPr id="582" name="Google Shape;582;gb3d02a64e9_0_0"/>
          <p:cNvCxnSpPr>
            <a:stCxn id="580" idx="1"/>
          </p:cNvCxnSpPr>
          <p:nvPr/>
        </p:nvCxnSpPr>
        <p:spPr>
          <a:xfrm flipH="1">
            <a:off x="3766700" y="2075732"/>
            <a:ext cx="1743300" cy="15600"/>
          </a:xfrm>
          <a:prstGeom prst="straightConnector1">
            <a:avLst/>
          </a:prstGeom>
          <a:noFill/>
          <a:ln cap="flat" cmpd="sng" w="38100">
            <a:solidFill>
              <a:srgbClr val="3D85C6"/>
            </a:solidFill>
            <a:prstDash val="solid"/>
            <a:round/>
            <a:headEnd len="med" w="med" type="none"/>
            <a:tailEnd len="med" w="med" type="triangle"/>
          </a:ln>
        </p:spPr>
      </p:cxnSp>
      <p:cxnSp>
        <p:nvCxnSpPr>
          <p:cNvPr id="583" name="Google Shape;583;gb3d02a64e9_0_0"/>
          <p:cNvCxnSpPr>
            <a:stCxn id="581" idx="3"/>
          </p:cNvCxnSpPr>
          <p:nvPr/>
        </p:nvCxnSpPr>
        <p:spPr>
          <a:xfrm flipH="1" rot="10800000">
            <a:off x="7268975" y="4622548"/>
            <a:ext cx="855900" cy="11700"/>
          </a:xfrm>
          <a:prstGeom prst="straightConnector1">
            <a:avLst/>
          </a:prstGeom>
          <a:noFill/>
          <a:ln cap="flat" cmpd="sng" w="38100">
            <a:solidFill>
              <a:srgbClr val="3D85C6"/>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7"/>
          <p:cNvSpPr txBox="1"/>
          <p:nvPr>
            <p:ph type="title"/>
          </p:nvPr>
        </p:nvSpPr>
        <p:spPr>
          <a:xfrm>
            <a:off x="304800" y="304800"/>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US"/>
              <a:t>Methodology</a:t>
            </a:r>
            <a:endParaRPr/>
          </a:p>
        </p:txBody>
      </p:sp>
      <p:pic>
        <p:nvPicPr>
          <p:cNvPr id="590" name="Google Shape;590;p37"/>
          <p:cNvPicPr preferRelativeResize="0"/>
          <p:nvPr/>
        </p:nvPicPr>
        <p:blipFill rotWithShape="1">
          <a:blip r:embed="rId3">
            <a:alphaModFix/>
          </a:blip>
          <a:srcRect b="0" l="0" r="0" t="0"/>
          <a:stretch/>
        </p:blipFill>
        <p:spPr>
          <a:xfrm>
            <a:off x="1274625" y="1175050"/>
            <a:ext cx="9815101" cy="4588450"/>
          </a:xfrm>
          <a:prstGeom prst="rect">
            <a:avLst/>
          </a:prstGeom>
          <a:noFill/>
          <a:ln>
            <a:noFill/>
          </a:ln>
        </p:spPr>
      </p:pic>
      <p:sp>
        <p:nvSpPr>
          <p:cNvPr id="591" name="Google Shape;591;p37"/>
          <p:cNvSpPr/>
          <p:nvPr/>
        </p:nvSpPr>
        <p:spPr>
          <a:xfrm>
            <a:off x="4413425" y="6303300"/>
            <a:ext cx="1864800" cy="466200"/>
          </a:xfrm>
          <a:prstGeom prst="rect">
            <a:avLst/>
          </a:prstGeom>
          <a:solidFill>
            <a:srgbClr val="FFFFFF"/>
          </a:solid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A.K . P. Erandi Wathsala</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37"/>
          <p:cNvSpPr/>
          <p:nvPr/>
        </p:nvSpPr>
        <p:spPr>
          <a:xfrm>
            <a:off x="6456825" y="6460775"/>
            <a:ext cx="2066400" cy="353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7"/>
          <p:cNvSpPr/>
          <p:nvPr/>
        </p:nvSpPr>
        <p:spPr>
          <a:xfrm>
            <a:off x="2533925" y="6549275"/>
            <a:ext cx="1728000" cy="26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7"/>
          <p:cNvSpPr/>
          <p:nvPr/>
        </p:nvSpPr>
        <p:spPr>
          <a:xfrm>
            <a:off x="2501875" y="6549275"/>
            <a:ext cx="1771800" cy="26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IT17141352</a:t>
            </a:r>
            <a:endParaRPr b="1" i="0" sz="1400" u="none" cap="none" strike="noStrike">
              <a:solidFill>
                <a:srgbClr val="000000"/>
              </a:solidFill>
              <a:latin typeface="Arial"/>
              <a:ea typeface="Arial"/>
              <a:cs typeface="Arial"/>
              <a:sym typeface="Arial"/>
            </a:endParaRPr>
          </a:p>
        </p:txBody>
      </p:sp>
      <p:sp>
        <p:nvSpPr>
          <p:cNvPr id="595" name="Google Shape;595;p37"/>
          <p:cNvSpPr/>
          <p:nvPr/>
        </p:nvSpPr>
        <p:spPr>
          <a:xfrm>
            <a:off x="6759375" y="6505025"/>
            <a:ext cx="2066400" cy="353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2020-045</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38"/>
          <p:cNvSpPr txBox="1"/>
          <p:nvPr>
            <p:ph type="title"/>
          </p:nvPr>
        </p:nvSpPr>
        <p:spPr>
          <a:xfrm>
            <a:off x="304800" y="304800"/>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US"/>
              <a:t>Achievement</a:t>
            </a:r>
            <a:endParaRPr/>
          </a:p>
        </p:txBody>
      </p:sp>
      <p:pic>
        <p:nvPicPr>
          <p:cNvPr id="601" name="Google Shape;601;p38"/>
          <p:cNvPicPr preferRelativeResize="0"/>
          <p:nvPr/>
        </p:nvPicPr>
        <p:blipFill rotWithShape="1">
          <a:blip r:embed="rId3">
            <a:alphaModFix/>
          </a:blip>
          <a:srcRect b="0" l="0" r="4268" t="0"/>
          <a:stretch/>
        </p:blipFill>
        <p:spPr>
          <a:xfrm>
            <a:off x="304800" y="1959425"/>
            <a:ext cx="6124925" cy="3133675"/>
          </a:xfrm>
          <a:prstGeom prst="rect">
            <a:avLst/>
          </a:prstGeom>
          <a:noFill/>
          <a:ln>
            <a:noFill/>
          </a:ln>
        </p:spPr>
      </p:pic>
      <p:pic>
        <p:nvPicPr>
          <p:cNvPr id="602" name="Google Shape;602;p38"/>
          <p:cNvPicPr preferRelativeResize="0"/>
          <p:nvPr/>
        </p:nvPicPr>
        <p:blipFill rotWithShape="1">
          <a:blip r:embed="rId4">
            <a:alphaModFix/>
          </a:blip>
          <a:srcRect b="0" l="0" r="2713" t="0"/>
          <a:stretch/>
        </p:blipFill>
        <p:spPr>
          <a:xfrm>
            <a:off x="7119726" y="3547225"/>
            <a:ext cx="3626074" cy="2719550"/>
          </a:xfrm>
          <a:prstGeom prst="rect">
            <a:avLst/>
          </a:prstGeom>
          <a:noFill/>
          <a:ln>
            <a:noFill/>
          </a:ln>
        </p:spPr>
      </p:pic>
      <p:sp>
        <p:nvSpPr>
          <p:cNvPr id="603" name="Google Shape;603;p38"/>
          <p:cNvSpPr txBox="1"/>
          <p:nvPr/>
        </p:nvSpPr>
        <p:spPr>
          <a:xfrm>
            <a:off x="872825" y="1136075"/>
            <a:ext cx="5089800" cy="5919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00000"/>
              </a:lnSpc>
              <a:spcBef>
                <a:spcPts val="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Predicted Outcome from the CNN model</a:t>
            </a:r>
            <a:endParaRPr b="0" i="0" sz="1900" u="none" cap="none" strike="noStrike">
              <a:solidFill>
                <a:srgbClr val="000000"/>
              </a:solidFill>
              <a:latin typeface="Arial"/>
              <a:ea typeface="Arial"/>
              <a:cs typeface="Arial"/>
              <a:sym typeface="Arial"/>
            </a:endParaRPr>
          </a:p>
        </p:txBody>
      </p:sp>
      <p:sp>
        <p:nvSpPr>
          <p:cNvPr id="604" name="Google Shape;604;p38"/>
          <p:cNvSpPr/>
          <p:nvPr/>
        </p:nvSpPr>
        <p:spPr>
          <a:xfrm>
            <a:off x="2533925" y="6549275"/>
            <a:ext cx="1728000" cy="26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38"/>
          <p:cNvSpPr/>
          <p:nvPr/>
        </p:nvSpPr>
        <p:spPr>
          <a:xfrm>
            <a:off x="6429725" y="6398200"/>
            <a:ext cx="2129400" cy="459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38"/>
          <p:cNvSpPr/>
          <p:nvPr/>
        </p:nvSpPr>
        <p:spPr>
          <a:xfrm>
            <a:off x="2501875" y="6549275"/>
            <a:ext cx="1771800" cy="26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IT17141352</a:t>
            </a:r>
            <a:endParaRPr b="1" i="0" sz="1400" u="none" cap="none" strike="noStrike">
              <a:solidFill>
                <a:srgbClr val="000000"/>
              </a:solidFill>
              <a:latin typeface="Arial"/>
              <a:ea typeface="Arial"/>
              <a:cs typeface="Arial"/>
              <a:sym typeface="Arial"/>
            </a:endParaRPr>
          </a:p>
        </p:txBody>
      </p:sp>
      <p:sp>
        <p:nvSpPr>
          <p:cNvPr id="607" name="Google Shape;607;p38"/>
          <p:cNvSpPr/>
          <p:nvPr/>
        </p:nvSpPr>
        <p:spPr>
          <a:xfrm>
            <a:off x="6759375" y="6505025"/>
            <a:ext cx="2066400" cy="353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2020-045</a:t>
            </a:r>
            <a:endParaRPr b="1" i="0" sz="1400" u="none" cap="none" strike="noStrike">
              <a:solidFill>
                <a:srgbClr val="000000"/>
              </a:solidFill>
              <a:latin typeface="Arial"/>
              <a:ea typeface="Arial"/>
              <a:cs typeface="Arial"/>
              <a:sym typeface="Arial"/>
            </a:endParaRPr>
          </a:p>
        </p:txBody>
      </p:sp>
      <p:sp>
        <p:nvSpPr>
          <p:cNvPr id="608" name="Google Shape;608;p38"/>
          <p:cNvSpPr/>
          <p:nvPr/>
        </p:nvSpPr>
        <p:spPr>
          <a:xfrm>
            <a:off x="4413425" y="6505025"/>
            <a:ext cx="2280600" cy="264600"/>
          </a:xfrm>
          <a:prstGeom prst="rect">
            <a:avLst/>
          </a:prstGeom>
          <a:solidFill>
            <a:srgbClr val="FFFFFF"/>
          </a:solid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A.K. P. Erandi Wathsala</a:t>
            </a:r>
            <a:endParaRPr b="1" i="0" sz="1400" u="none" cap="none" strike="noStrike">
              <a:solidFill>
                <a:srgbClr val="000000"/>
              </a:solidFill>
              <a:latin typeface="Arial"/>
              <a:ea typeface="Arial"/>
              <a:cs typeface="Arial"/>
              <a:sym typeface="Arial"/>
            </a:endParaRPr>
          </a:p>
        </p:txBody>
      </p:sp>
      <p:pic>
        <p:nvPicPr>
          <p:cNvPr id="609" name="Google Shape;609;p38"/>
          <p:cNvPicPr preferRelativeResize="0"/>
          <p:nvPr/>
        </p:nvPicPr>
        <p:blipFill rotWithShape="1">
          <a:blip r:embed="rId5">
            <a:alphaModFix/>
          </a:blip>
          <a:srcRect b="2518" l="0" r="0" t="7529"/>
          <a:stretch/>
        </p:blipFill>
        <p:spPr>
          <a:xfrm>
            <a:off x="6429726" y="998875"/>
            <a:ext cx="4870775" cy="2638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b4ba51e18a_0_24"/>
          <p:cNvSpPr txBox="1"/>
          <p:nvPr>
            <p:ph type="title"/>
          </p:nvPr>
        </p:nvSpPr>
        <p:spPr>
          <a:xfrm>
            <a:off x="963084" y="2837087"/>
            <a:ext cx="10363200" cy="1362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5800"/>
              <a:t>Product Demonstration</a:t>
            </a:r>
            <a:endParaRPr sz="5800"/>
          </a:p>
        </p:txBody>
      </p:sp>
      <p:sp>
        <p:nvSpPr>
          <p:cNvPr id="616" name="Google Shape;616;gb4ba51e18a_0_24"/>
          <p:cNvSpPr txBox="1"/>
          <p:nvPr>
            <p:ph idx="1" type="body"/>
          </p:nvPr>
        </p:nvSpPr>
        <p:spPr>
          <a:xfrm>
            <a:off x="963084" y="4237261"/>
            <a:ext cx="10363200" cy="1500300"/>
          </a:xfrm>
          <a:prstGeom prst="rect">
            <a:avLst/>
          </a:prstGeom>
        </p:spPr>
        <p:txBody>
          <a:bodyPr anchorCtr="0" anchor="b" bIns="45700" lIns="91425" spcFirstLastPara="1" rIns="91425" wrap="square" tIns="45700">
            <a:noAutofit/>
          </a:bodyPr>
          <a:lstStyle/>
          <a:p>
            <a:pPr indent="0" lvl="0" marL="0" rtl="0" algn="l">
              <a:spcBef>
                <a:spcPts val="400"/>
              </a:spcBef>
              <a:spcAft>
                <a:spcPts val="0"/>
              </a:spcAft>
              <a:buNone/>
            </a:pPr>
            <a:r>
              <a:t/>
            </a:r>
            <a:endParaRPr/>
          </a:p>
        </p:txBody>
      </p:sp>
      <p:sp>
        <p:nvSpPr>
          <p:cNvPr id="617" name="Google Shape;617;gb4ba51e18a_0_24"/>
          <p:cNvSpPr/>
          <p:nvPr/>
        </p:nvSpPr>
        <p:spPr>
          <a:xfrm>
            <a:off x="2576950" y="6511625"/>
            <a:ext cx="5957400" cy="291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b4ba51e18a_0_31"/>
          <p:cNvSpPr/>
          <p:nvPr/>
        </p:nvSpPr>
        <p:spPr>
          <a:xfrm>
            <a:off x="2576950" y="6511625"/>
            <a:ext cx="5957400" cy="291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0"/>
          <p:cNvSpPr txBox="1"/>
          <p:nvPr>
            <p:ph type="title"/>
          </p:nvPr>
        </p:nvSpPr>
        <p:spPr>
          <a:xfrm>
            <a:off x="0" y="-76200"/>
            <a:ext cx="10363200" cy="13620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Arial"/>
              <a:buNone/>
            </a:pPr>
            <a:r>
              <a:rPr lang="en-US"/>
              <a:t>REFERENCES</a:t>
            </a:r>
            <a:endParaRPr/>
          </a:p>
        </p:txBody>
      </p:sp>
      <p:sp>
        <p:nvSpPr>
          <p:cNvPr id="629" name="Google Shape;629;p40"/>
          <p:cNvSpPr txBox="1"/>
          <p:nvPr>
            <p:ph idx="1" type="body"/>
          </p:nvPr>
        </p:nvSpPr>
        <p:spPr>
          <a:xfrm>
            <a:off x="117750" y="1525700"/>
            <a:ext cx="11250000" cy="5479500"/>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1"/>
              </a:buClr>
              <a:buSzPts val="1100"/>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None/>
            </a:pPr>
            <a:r>
              <a:rPr lang="en-US" sz="1200">
                <a:solidFill>
                  <a:schemeClr val="dk1"/>
                </a:solidFill>
                <a:latin typeface="Times New Roman"/>
                <a:ea typeface="Times New Roman"/>
                <a:cs typeface="Times New Roman"/>
                <a:sym typeface="Times New Roman"/>
              </a:rPr>
              <a:t>[1] Csaba Molnár, Frédéric Kaplan, Pierre Roy, François Pachet, Péter Pongrácz, Antal Dóka, Ádám Miklósi; “ClassiWcation of dog barks: a machine learning approach”, Animal Cognition 11(3):389-400, August 2008. [online] Available at: </a:t>
            </a:r>
            <a:r>
              <a:rPr lang="en-US" sz="120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https://www.researchgate.net/publication/5654967_Classification_of_dog_barks_A_machine_learning_approach</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800"/>
              </a:spcBef>
              <a:spcAft>
                <a:spcPts val="0"/>
              </a:spcAft>
              <a:buClr>
                <a:schemeClr val="dk1"/>
              </a:buClr>
              <a:buSzPts val="1100"/>
              <a:buNone/>
            </a:pPr>
            <a:r>
              <a:rPr lang="en-US" sz="1200">
                <a:solidFill>
                  <a:schemeClr val="dk1"/>
                </a:solidFill>
                <a:latin typeface="Times New Roman"/>
                <a:ea typeface="Times New Roman"/>
                <a:cs typeface="Times New Roman"/>
                <a:sym typeface="Times New Roman"/>
              </a:rPr>
              <a:t>[2] Che Yong Yeo, S.A.R. Al-Haddad, Chee Kyun Ng, “Animal Voice Recognition for Identification (ID) Detection System. [online] Available at: </a:t>
            </a:r>
            <a:r>
              <a:rPr lang="en-US" sz="1200">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https://www.researchgate.net/profile/Syed_Abdul_Rahman_Al-Haddad/publication/251999286_Animal_voice_recognition_for_identification_ID_detection_system/links/55470d210cf23ff71686f8a6/Animal-voice-recognition-for-identification-ID-detection-system</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600"/>
              </a:spcBef>
              <a:spcAft>
                <a:spcPts val="0"/>
              </a:spcAft>
              <a:buClr>
                <a:schemeClr val="dk1"/>
              </a:buClr>
              <a:buSzPts val="1100"/>
              <a:buNone/>
            </a:pPr>
            <a:r>
              <a:rPr lang="en-US" sz="1200">
                <a:solidFill>
                  <a:schemeClr val="dk1"/>
                </a:solidFill>
                <a:latin typeface="Times New Roman"/>
                <a:ea typeface="Times New Roman"/>
                <a:cs typeface="Times New Roman"/>
                <a:sym typeface="Times New Roman"/>
              </a:rPr>
              <a:t>[3] Mikael Henaff, Kevin Jarrett, Koray Kavukcuoglu and Yann LeCun, “UNSUPERVISED LEARNING OF SPARSE FEATURES FOR SCALABLE AUDIO CLASSIFICATION”, 12</a:t>
            </a:r>
            <a:r>
              <a:rPr baseline="30000" lang="en-US" sz="1200">
                <a:solidFill>
                  <a:schemeClr val="dk1"/>
                </a:solidFill>
                <a:latin typeface="Times New Roman"/>
                <a:ea typeface="Times New Roman"/>
                <a:cs typeface="Times New Roman"/>
                <a:sym typeface="Times New Roman"/>
              </a:rPr>
              <a:t>th</a:t>
            </a:r>
            <a:r>
              <a:rPr lang="en-US" sz="1200">
                <a:solidFill>
                  <a:schemeClr val="dk1"/>
                </a:solidFill>
                <a:latin typeface="Times New Roman"/>
                <a:ea typeface="Times New Roman"/>
                <a:cs typeface="Times New Roman"/>
                <a:sym typeface="Times New Roman"/>
              </a:rPr>
              <a:t> International Society for Music Information Retrieval Conference (ISMIR 2011). [online] Available at: </a:t>
            </a:r>
            <a:r>
              <a:rPr lang="en-US" sz="1200">
                <a:solidFill>
                  <a:schemeClr val="dk1"/>
                </a:solidFill>
                <a:uFill>
                  <a:noFill/>
                </a:uFill>
                <a:latin typeface="Times New Roman"/>
                <a:ea typeface="Times New Roman"/>
                <a:cs typeface="Times New Roman"/>
                <a:sym typeface="Times New Roman"/>
                <a:hlinkClick r:id="rId5">
                  <a:extLst>
                    <a:ext uri="{A12FA001-AC4F-418D-AE19-62706E023703}">
                      <ahyp:hlinkClr val="tx"/>
                    </a:ext>
                  </a:extLst>
                </a:hlinkClick>
              </a:rPr>
              <a:t>https://archives.ismir.net/ismir2011/paper/000128.pdf</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600"/>
              </a:spcBef>
              <a:spcAft>
                <a:spcPts val="0"/>
              </a:spcAft>
              <a:buClr>
                <a:schemeClr val="dk1"/>
              </a:buClr>
              <a:buSzPts val="1100"/>
              <a:buNone/>
            </a:pPr>
            <a:r>
              <a:rPr lang="en-US" sz="1200">
                <a:solidFill>
                  <a:srgbClr val="000000"/>
                </a:solidFill>
                <a:highlight>
                  <a:srgbClr val="FFFFFF"/>
                </a:highlight>
                <a:latin typeface="Times New Roman"/>
                <a:ea typeface="Times New Roman"/>
                <a:cs typeface="Times New Roman"/>
                <a:sym typeface="Times New Roman"/>
              </a:rPr>
              <a:t>[4]FitBark. 2021. Fitbark GPS Dog Trackers &amp; Activity Monitors | Healthy Together. [online] Available at: &lt;https://www.fitbark.com/&gt; [Accessed 9 January 2021].</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None/>
            </a:pPr>
            <a:r>
              <a:rPr lang="en-US" sz="1200">
                <a:solidFill>
                  <a:srgbClr val="000000"/>
                </a:solidFill>
                <a:latin typeface="Times New Roman"/>
                <a:ea typeface="Times New Roman"/>
                <a:cs typeface="Times New Roman"/>
                <a:sym typeface="Times New Roman"/>
              </a:rPr>
              <a:t>[5] S. Air, A. Zamansky, &amp; Linden Dvd., “K9-Blyzer: Towards Video-Based Automatic Analysis of Canine Behavior”, Fourth International Conference on Animal-Computer Interaction (ACI2017), 2017. </a:t>
            </a:r>
            <a:endParaRPr sz="1200">
              <a:solidFill>
                <a:srgbClr val="000000"/>
              </a:solidFill>
              <a:latin typeface="Times New Roman"/>
              <a:ea typeface="Times New Roman"/>
              <a:cs typeface="Times New Roman"/>
              <a:sym typeface="Times New Roman"/>
            </a:endParaRPr>
          </a:p>
          <a:p>
            <a:pPr indent="0" lvl="0" marL="0" rtl="0" algn="just">
              <a:lnSpc>
                <a:spcPct val="100000"/>
              </a:lnSpc>
              <a:spcBef>
                <a:spcPts val="600"/>
              </a:spcBef>
              <a:spcAft>
                <a:spcPts val="0"/>
              </a:spcAft>
              <a:buClr>
                <a:schemeClr val="dk1"/>
              </a:buClr>
              <a:buSzPts val="1100"/>
              <a:buNone/>
            </a:pPr>
            <a:r>
              <a:rPr lang="en-US" sz="1200">
                <a:solidFill>
                  <a:schemeClr val="dk1"/>
                </a:solidFill>
                <a:latin typeface="Times New Roman"/>
                <a:ea typeface="Times New Roman"/>
                <a:cs typeface="Times New Roman"/>
                <a:sym typeface="Times New Roman"/>
              </a:rPr>
              <a:t>[6]</a:t>
            </a:r>
            <a:r>
              <a:rPr lang="en-US" sz="1200">
                <a:solidFill>
                  <a:schemeClr val="dk1"/>
                </a:solidFill>
                <a:highlight>
                  <a:srgbClr val="FFFFFF"/>
                </a:highlight>
                <a:latin typeface="Times New Roman"/>
                <a:ea typeface="Times New Roman"/>
                <a:cs typeface="Times New Roman"/>
                <a:sym typeface="Times New Roman"/>
              </a:rPr>
              <a:t>"Dog Breed Guides", WagWalking, 2020. [Online]. Available:</a:t>
            </a:r>
            <a:r>
              <a:rPr lang="en-US" sz="1200">
                <a:solidFill>
                  <a:schemeClr val="dk1"/>
                </a:solidFill>
                <a:highlight>
                  <a:srgbClr val="FFFFFF"/>
                </a:highlight>
                <a:uFill>
                  <a:noFill/>
                </a:uFill>
                <a:latin typeface="Times New Roman"/>
                <a:ea typeface="Times New Roman"/>
                <a:cs typeface="Times New Roman"/>
                <a:sym typeface="Times New Roman"/>
                <a:hlinkClick r:id="rId6">
                  <a:extLst>
                    <a:ext uri="{A12FA001-AC4F-418D-AE19-62706E023703}">
                      <ahyp:hlinkClr val="tx"/>
                    </a:ext>
                  </a:extLst>
                </a:hlinkClick>
              </a:rPr>
              <a:t> https://wagwalking.com/breed.</a:t>
            </a:r>
            <a:r>
              <a:rPr lang="en-US" sz="1200">
                <a:solidFill>
                  <a:schemeClr val="dk1"/>
                </a:solidFill>
                <a:highlight>
                  <a:srgbClr val="FFFFFF"/>
                </a:highlight>
                <a:latin typeface="Times New Roman"/>
                <a:ea typeface="Times New Roman"/>
                <a:cs typeface="Times New Roman"/>
                <a:sym typeface="Times New Roman"/>
              </a:rPr>
              <a:t> [Accessed: 31- Oct- 2020].</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00000"/>
              </a:lnSpc>
              <a:spcBef>
                <a:spcPts val="600"/>
              </a:spcBef>
              <a:spcAft>
                <a:spcPts val="0"/>
              </a:spcAft>
              <a:buClr>
                <a:schemeClr val="dk1"/>
              </a:buClr>
              <a:buSzPts val="1100"/>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600"/>
              </a:spcBef>
              <a:spcAft>
                <a:spcPts val="0"/>
              </a:spcAft>
              <a:buClr>
                <a:schemeClr val="dk1"/>
              </a:buClr>
              <a:buSzPts val="1100"/>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600"/>
              </a:spcBef>
              <a:spcAft>
                <a:spcPts val="0"/>
              </a:spcAft>
              <a:buClr>
                <a:schemeClr val="dk1"/>
              </a:buClr>
              <a:buSzPts val="1100"/>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600"/>
              </a:spcBef>
              <a:spcAft>
                <a:spcPts val="0"/>
              </a:spcAft>
              <a:buClr>
                <a:schemeClr val="dk1"/>
              </a:buClr>
              <a:buSzPts val="1100"/>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600"/>
              </a:spcBef>
              <a:spcAft>
                <a:spcPts val="0"/>
              </a:spcAft>
              <a:buClr>
                <a:schemeClr val="dk1"/>
              </a:buClr>
              <a:buSzPts val="1100"/>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600"/>
              </a:spcBef>
              <a:spcAft>
                <a:spcPts val="0"/>
              </a:spcAft>
              <a:buClr>
                <a:schemeClr val="dk1"/>
              </a:buClr>
              <a:buSzPts val="1100"/>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600"/>
              </a:spcBef>
              <a:spcAft>
                <a:spcPts val="0"/>
              </a:spcAft>
              <a:buClr>
                <a:schemeClr val="dk1"/>
              </a:buClr>
              <a:buSzPts val="1100"/>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600"/>
              </a:spcBef>
              <a:spcAft>
                <a:spcPts val="0"/>
              </a:spcAft>
              <a:buClr>
                <a:schemeClr val="dk1"/>
              </a:buClr>
              <a:buSzPts val="1100"/>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8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600"/>
              </a:spcBef>
              <a:spcAft>
                <a:spcPts val="0"/>
              </a:spcAft>
              <a:buClr>
                <a:srgbClr val="888888"/>
              </a:buClr>
              <a:buSzPts val="2000"/>
              <a:buNone/>
            </a:pPr>
            <a:r>
              <a:t/>
            </a:r>
            <a:endParaRPr/>
          </a:p>
        </p:txBody>
      </p:sp>
      <p:sp>
        <p:nvSpPr>
          <p:cNvPr id="630" name="Google Shape;630;p40"/>
          <p:cNvSpPr/>
          <p:nvPr/>
        </p:nvSpPr>
        <p:spPr>
          <a:xfrm>
            <a:off x="4413425" y="6505025"/>
            <a:ext cx="2129400" cy="26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0"/>
          <p:cNvSpPr/>
          <p:nvPr/>
        </p:nvSpPr>
        <p:spPr>
          <a:xfrm>
            <a:off x="6809850" y="6460775"/>
            <a:ext cx="2129400" cy="353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0"/>
          <p:cNvSpPr/>
          <p:nvPr/>
        </p:nvSpPr>
        <p:spPr>
          <a:xfrm>
            <a:off x="2533925" y="6549275"/>
            <a:ext cx="1728000" cy="26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0"/>
          <p:cNvSpPr/>
          <p:nvPr/>
        </p:nvSpPr>
        <p:spPr>
          <a:xfrm>
            <a:off x="3865425" y="6539350"/>
            <a:ext cx="3048000" cy="264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b3f53415af_0_32"/>
          <p:cNvSpPr txBox="1"/>
          <p:nvPr>
            <p:ph type="title"/>
          </p:nvPr>
        </p:nvSpPr>
        <p:spPr>
          <a:xfrm>
            <a:off x="963075" y="637299"/>
            <a:ext cx="10363200" cy="4627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US"/>
              <a:t>Thank You</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US"/>
              <a:t>Any Questions…?</a:t>
            </a:r>
            <a:endParaRPr/>
          </a:p>
        </p:txBody>
      </p:sp>
      <p:sp>
        <p:nvSpPr>
          <p:cNvPr id="640" name="Google Shape;640;gb3f53415af_0_32"/>
          <p:cNvSpPr/>
          <p:nvPr/>
        </p:nvSpPr>
        <p:spPr>
          <a:xfrm>
            <a:off x="2618500" y="6525500"/>
            <a:ext cx="5735700" cy="277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b3f53415af_0_6"/>
          <p:cNvSpPr txBox="1"/>
          <p:nvPr>
            <p:ph idx="1" type="body"/>
          </p:nvPr>
        </p:nvSpPr>
        <p:spPr>
          <a:xfrm>
            <a:off x="304800" y="776150"/>
            <a:ext cx="11684100" cy="5548200"/>
          </a:xfrm>
          <a:prstGeom prst="rect">
            <a:avLst/>
          </a:prstGeom>
        </p:spPr>
        <p:txBody>
          <a:bodyPr anchorCtr="0" anchor="t" bIns="45700" lIns="91425" spcFirstLastPara="1" rIns="91425" wrap="square" tIns="45700">
            <a:noAutofit/>
          </a:bodyPr>
          <a:lstStyle/>
          <a:p>
            <a:pPr indent="-387350" lvl="0" marL="457200" rtl="0" algn="l">
              <a:spcBef>
                <a:spcPts val="360"/>
              </a:spcBef>
              <a:spcAft>
                <a:spcPts val="0"/>
              </a:spcAft>
              <a:buSzPts val="2500"/>
              <a:buChar char="•"/>
            </a:pPr>
            <a:r>
              <a:rPr lang="en-US" sz="2500">
                <a:latin typeface="Arial"/>
                <a:ea typeface="Arial"/>
                <a:cs typeface="Arial"/>
                <a:sym typeface="Arial"/>
              </a:rPr>
              <a:t>Social Aspect</a:t>
            </a:r>
            <a:endParaRPr sz="25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latin typeface="Arial"/>
                <a:ea typeface="Arial"/>
                <a:cs typeface="Arial"/>
                <a:sym typeface="Arial"/>
              </a:rPr>
              <a:t>System usage is less complex and easy to understand.</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latin typeface="Arial"/>
                <a:ea typeface="Arial"/>
                <a:cs typeface="Arial"/>
                <a:sym typeface="Arial"/>
              </a:rPr>
              <a:t>Suitable for Sri Lankan environment.</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latin typeface="Arial"/>
                <a:ea typeface="Arial"/>
                <a:cs typeface="Arial"/>
                <a:sym typeface="Arial"/>
              </a:rPr>
              <a:t>Privacy of the system data is protected by security </a:t>
            </a:r>
            <a:r>
              <a:rPr lang="en-US" sz="1700">
                <a:latin typeface="Arial"/>
                <a:ea typeface="Arial"/>
                <a:cs typeface="Arial"/>
                <a:sym typeface="Arial"/>
              </a:rPr>
              <a:t>mechanisms with confidentiality, integrity and availability.</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latin typeface="Arial"/>
                <a:ea typeface="Arial"/>
                <a:cs typeface="Arial"/>
                <a:sym typeface="Arial"/>
              </a:rPr>
              <a:t>No harm or disturbance for the dog.</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latin typeface="Arial"/>
                <a:ea typeface="Arial"/>
                <a:cs typeface="Arial"/>
                <a:sym typeface="Arial"/>
              </a:rPr>
              <a:t>Faster and better functional performance with the latest and open source technologies.</a:t>
            </a:r>
            <a:endParaRPr sz="1700">
              <a:latin typeface="Arial"/>
              <a:ea typeface="Arial"/>
              <a:cs typeface="Arial"/>
              <a:sym typeface="Arial"/>
            </a:endParaRPr>
          </a:p>
          <a:p>
            <a:pPr indent="0" lvl="0" marL="457200" rtl="0" algn="l">
              <a:spcBef>
                <a:spcPts val="360"/>
              </a:spcBef>
              <a:spcAft>
                <a:spcPts val="0"/>
              </a:spcAft>
              <a:buNone/>
            </a:pPr>
            <a:r>
              <a:t/>
            </a:r>
            <a:endParaRPr sz="2500">
              <a:latin typeface="Arial"/>
              <a:ea typeface="Arial"/>
              <a:cs typeface="Arial"/>
              <a:sym typeface="Arial"/>
            </a:endParaRPr>
          </a:p>
          <a:p>
            <a:pPr indent="-387350" lvl="0" marL="457200" rtl="0" algn="l">
              <a:spcBef>
                <a:spcPts val="360"/>
              </a:spcBef>
              <a:spcAft>
                <a:spcPts val="0"/>
              </a:spcAft>
              <a:buSzPts val="2500"/>
              <a:buChar char="•"/>
            </a:pPr>
            <a:r>
              <a:rPr lang="en-US" sz="2500">
                <a:latin typeface="Arial"/>
                <a:ea typeface="Arial"/>
                <a:cs typeface="Arial"/>
                <a:sym typeface="Arial"/>
              </a:rPr>
              <a:t>Commercial Aspect</a:t>
            </a:r>
            <a:endParaRPr sz="25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latin typeface="Arial"/>
                <a:ea typeface="Arial"/>
                <a:cs typeface="Arial"/>
                <a:sym typeface="Arial"/>
              </a:rPr>
              <a:t>In Sri Lanka, there are no applications to track the unusual behavioural changes of a dog and identify them.</a:t>
            </a:r>
            <a:endParaRPr sz="1700">
              <a:latin typeface="Arial"/>
              <a:ea typeface="Arial"/>
              <a:cs typeface="Arial"/>
              <a:sym typeface="Arial"/>
            </a:endParaRPr>
          </a:p>
          <a:p>
            <a:pPr indent="-336550" lvl="2" marL="1371600" rtl="0" algn="l">
              <a:spcBef>
                <a:spcPts val="0"/>
              </a:spcBef>
              <a:spcAft>
                <a:spcPts val="0"/>
              </a:spcAft>
              <a:buSzPts val="1700"/>
              <a:buChar char="•"/>
            </a:pPr>
            <a:r>
              <a:rPr lang="en-US" sz="1700">
                <a:latin typeface="Arial"/>
                <a:ea typeface="Arial"/>
                <a:cs typeface="Arial"/>
                <a:sym typeface="Arial"/>
              </a:rPr>
              <a:t>In Sri Lanka, there are only GPS trackers to identify the location of the pet.</a:t>
            </a:r>
            <a:endParaRPr sz="1700">
              <a:latin typeface="Arial"/>
              <a:ea typeface="Arial"/>
              <a:cs typeface="Arial"/>
              <a:sym typeface="Arial"/>
            </a:endParaRPr>
          </a:p>
          <a:p>
            <a:pPr indent="-336550" lvl="2" marL="1371600" rtl="0" algn="l">
              <a:spcBef>
                <a:spcPts val="0"/>
              </a:spcBef>
              <a:spcAft>
                <a:spcPts val="0"/>
              </a:spcAft>
              <a:buSzPts val="1700"/>
              <a:buChar char="•"/>
            </a:pPr>
            <a:r>
              <a:rPr lang="en-US" sz="1700">
                <a:latin typeface="Arial"/>
                <a:ea typeface="Arial"/>
                <a:cs typeface="Arial"/>
                <a:sym typeface="Arial"/>
              </a:rPr>
              <a:t>This application helps the user to track the activity level of the dog and identify any unusual patterns.</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latin typeface="Arial"/>
                <a:ea typeface="Arial"/>
                <a:cs typeface="Arial"/>
                <a:sym typeface="Arial"/>
              </a:rPr>
              <a:t>Low cost</a:t>
            </a:r>
            <a:endParaRPr sz="1700">
              <a:latin typeface="Arial"/>
              <a:ea typeface="Arial"/>
              <a:cs typeface="Arial"/>
              <a:sym typeface="Arial"/>
            </a:endParaRPr>
          </a:p>
          <a:p>
            <a:pPr indent="-336550" lvl="2" marL="1371600" rtl="0" algn="l">
              <a:spcBef>
                <a:spcPts val="0"/>
              </a:spcBef>
              <a:spcAft>
                <a:spcPts val="0"/>
              </a:spcAft>
              <a:buSzPts val="1700"/>
              <a:buChar char="•"/>
            </a:pPr>
            <a:r>
              <a:rPr lang="en-US" sz="1700">
                <a:latin typeface="Arial"/>
                <a:ea typeface="Arial"/>
                <a:cs typeface="Arial"/>
                <a:sym typeface="Arial"/>
              </a:rPr>
              <a:t>This system is build using only  a basic IMU sensor and regular CCTV camera with clear audio recognition to identify the behavioural changes of the dog.</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latin typeface="Arial"/>
                <a:ea typeface="Arial"/>
                <a:cs typeface="Arial"/>
                <a:sym typeface="Arial"/>
              </a:rPr>
              <a:t>Accuracy &amp; Efficiency</a:t>
            </a:r>
            <a:endParaRPr sz="1700">
              <a:latin typeface="Arial"/>
              <a:ea typeface="Arial"/>
              <a:cs typeface="Arial"/>
              <a:sym typeface="Arial"/>
            </a:endParaRPr>
          </a:p>
          <a:p>
            <a:pPr indent="-336550" lvl="2" marL="1371600" rtl="0" algn="l">
              <a:spcBef>
                <a:spcPts val="0"/>
              </a:spcBef>
              <a:spcAft>
                <a:spcPts val="0"/>
              </a:spcAft>
              <a:buSzPts val="1700"/>
              <a:buChar char="•"/>
            </a:pPr>
            <a:r>
              <a:rPr lang="en-US" sz="1700">
                <a:latin typeface="Arial"/>
                <a:ea typeface="Arial"/>
                <a:cs typeface="Arial"/>
                <a:sym typeface="Arial"/>
              </a:rPr>
              <a:t>Daily generated behavioural reports regarding the activity levels of the dog.</a:t>
            </a:r>
            <a:endParaRPr sz="17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4"/>
          <p:cNvSpPr txBox="1"/>
          <p:nvPr>
            <p:ph type="title"/>
          </p:nvPr>
        </p:nvSpPr>
        <p:spPr>
          <a:xfrm>
            <a:off x="963084" y="2837087"/>
            <a:ext cx="10363200" cy="136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4000"/>
              <a:buNone/>
            </a:pPr>
            <a:r>
              <a:rPr lang="en-US"/>
              <a:t>Dog Breed Identification</a:t>
            </a:r>
            <a:endParaRPr/>
          </a:p>
        </p:txBody>
      </p:sp>
      <p:sp>
        <p:nvSpPr>
          <p:cNvPr id="128" name="Google Shape;128;p4"/>
          <p:cNvSpPr txBox="1"/>
          <p:nvPr>
            <p:ph idx="1" type="body"/>
          </p:nvPr>
        </p:nvSpPr>
        <p:spPr>
          <a:xfrm>
            <a:off x="963084" y="4237261"/>
            <a:ext cx="10363200" cy="15003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400"/>
              </a:spcBef>
              <a:spcAft>
                <a:spcPts val="0"/>
              </a:spcAft>
              <a:buSzPts val="2000"/>
              <a:buNone/>
            </a:pPr>
            <a:r>
              <a:t/>
            </a:r>
            <a:endParaRPr/>
          </a:p>
        </p:txBody>
      </p:sp>
      <p:pic>
        <p:nvPicPr>
          <p:cNvPr id="129" name="Google Shape;129;p4"/>
          <p:cNvPicPr preferRelativeResize="0"/>
          <p:nvPr/>
        </p:nvPicPr>
        <p:blipFill rotWithShape="1">
          <a:blip r:embed="rId3">
            <a:alphaModFix/>
          </a:blip>
          <a:srcRect b="0" l="0" r="0" t="0"/>
          <a:stretch/>
        </p:blipFill>
        <p:spPr>
          <a:xfrm>
            <a:off x="9953548" y="110825"/>
            <a:ext cx="2238456" cy="2532287"/>
          </a:xfrm>
          <a:prstGeom prst="rect">
            <a:avLst/>
          </a:prstGeom>
          <a:noFill/>
          <a:ln>
            <a:noFill/>
          </a:ln>
        </p:spPr>
      </p:pic>
      <p:sp>
        <p:nvSpPr>
          <p:cNvPr id="130" name="Google Shape;130;p4"/>
          <p:cNvSpPr/>
          <p:nvPr/>
        </p:nvSpPr>
        <p:spPr>
          <a:xfrm>
            <a:off x="2710625" y="6561750"/>
            <a:ext cx="1436700" cy="222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IT16175426</a:t>
            </a:r>
            <a:endParaRPr b="1" i="0" sz="1400" u="none" cap="none" strike="noStrike">
              <a:solidFill>
                <a:srgbClr val="000000"/>
              </a:solidFill>
              <a:latin typeface="Arial"/>
              <a:ea typeface="Arial"/>
              <a:cs typeface="Arial"/>
              <a:sym typeface="Arial"/>
            </a:endParaRPr>
          </a:p>
        </p:txBody>
      </p:sp>
      <p:sp>
        <p:nvSpPr>
          <p:cNvPr id="131" name="Google Shape;131;p4"/>
          <p:cNvSpPr/>
          <p:nvPr/>
        </p:nvSpPr>
        <p:spPr>
          <a:xfrm>
            <a:off x="4414000" y="6546950"/>
            <a:ext cx="2073600" cy="311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Herath HMKS</a:t>
            </a:r>
            <a:endParaRPr b="1" i="0" sz="1400" u="none" cap="none" strike="noStrike">
              <a:solidFill>
                <a:srgbClr val="000000"/>
              </a:solidFill>
              <a:latin typeface="Arial"/>
              <a:ea typeface="Arial"/>
              <a:cs typeface="Arial"/>
              <a:sym typeface="Arial"/>
            </a:endParaRPr>
          </a:p>
        </p:txBody>
      </p:sp>
      <p:sp>
        <p:nvSpPr>
          <p:cNvPr id="132" name="Google Shape;132;p4"/>
          <p:cNvSpPr/>
          <p:nvPr/>
        </p:nvSpPr>
        <p:spPr>
          <a:xfrm>
            <a:off x="6754275" y="6561750"/>
            <a:ext cx="2073600" cy="311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2020-045</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5"/>
          <p:cNvSpPr txBox="1"/>
          <p:nvPr>
            <p:ph type="title"/>
          </p:nvPr>
        </p:nvSpPr>
        <p:spPr>
          <a:xfrm>
            <a:off x="254000" y="615850"/>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US"/>
              <a:t>Background / Research Gap</a:t>
            </a:r>
            <a:endParaRPr sz="3959"/>
          </a:p>
        </p:txBody>
      </p:sp>
      <p:sp>
        <p:nvSpPr>
          <p:cNvPr id="138" name="Google Shape;138;p5"/>
          <p:cNvSpPr txBox="1"/>
          <p:nvPr>
            <p:ph idx="1" type="body"/>
          </p:nvPr>
        </p:nvSpPr>
        <p:spPr>
          <a:xfrm>
            <a:off x="171500" y="1928025"/>
            <a:ext cx="11684100" cy="3967200"/>
          </a:xfrm>
          <a:prstGeom prst="rect">
            <a:avLst/>
          </a:prstGeom>
          <a:noFill/>
          <a:ln>
            <a:noFill/>
          </a:ln>
        </p:spPr>
        <p:txBody>
          <a:bodyPr anchorCtr="0" anchor="t" bIns="45700" lIns="91425" spcFirstLastPara="1" rIns="91425" wrap="square" tIns="45700">
            <a:noAutofit/>
          </a:bodyPr>
          <a:lstStyle/>
          <a:p>
            <a:pPr indent="-355600" lvl="0" marL="457200" rtl="0" algn="just">
              <a:lnSpc>
                <a:spcPct val="115000"/>
              </a:lnSpc>
              <a:spcBef>
                <a:spcPts val="0"/>
              </a:spcBef>
              <a:spcAft>
                <a:spcPts val="0"/>
              </a:spcAft>
              <a:buSzPts val="2000"/>
              <a:buFont typeface="Arial"/>
              <a:buChar char="•"/>
            </a:pPr>
            <a:r>
              <a:rPr lang="en-US" sz="2000">
                <a:latin typeface="Arial"/>
                <a:ea typeface="Arial"/>
                <a:cs typeface="Arial"/>
                <a:sym typeface="Arial"/>
              </a:rPr>
              <a:t>There are systems that can identify dogs’ breed using image processing but moving beyond that approach, currently there are no systems that have the ability to sort out the behavioral patterns such as resting and walking  based on the identified breed of the dog.</a:t>
            </a:r>
            <a:endParaRPr sz="4000">
              <a:latin typeface="Arial"/>
              <a:ea typeface="Arial"/>
              <a:cs typeface="Arial"/>
              <a:sym typeface="Arial"/>
            </a:endParaRPr>
          </a:p>
        </p:txBody>
      </p:sp>
      <p:sp>
        <p:nvSpPr>
          <p:cNvPr id="139" name="Google Shape;139;p5"/>
          <p:cNvSpPr/>
          <p:nvPr/>
        </p:nvSpPr>
        <p:spPr>
          <a:xfrm>
            <a:off x="4369500" y="6546900"/>
            <a:ext cx="1881300" cy="311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Herath HMKS</a:t>
            </a:r>
            <a:endParaRPr b="1" i="0" sz="1400" u="none" cap="none" strike="noStrike">
              <a:solidFill>
                <a:srgbClr val="000000"/>
              </a:solidFill>
              <a:latin typeface="Arial"/>
              <a:ea typeface="Arial"/>
              <a:cs typeface="Arial"/>
              <a:sym typeface="Arial"/>
            </a:endParaRPr>
          </a:p>
        </p:txBody>
      </p:sp>
      <p:sp>
        <p:nvSpPr>
          <p:cNvPr id="140" name="Google Shape;140;p5"/>
          <p:cNvSpPr/>
          <p:nvPr/>
        </p:nvSpPr>
        <p:spPr>
          <a:xfrm>
            <a:off x="6462350" y="6546900"/>
            <a:ext cx="2073600" cy="311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2020-045</a:t>
            </a:r>
            <a:endParaRPr b="1" i="0" sz="1400" u="none" cap="none" strike="noStrike">
              <a:solidFill>
                <a:srgbClr val="000000"/>
              </a:solidFill>
              <a:latin typeface="Arial"/>
              <a:ea typeface="Arial"/>
              <a:cs typeface="Arial"/>
              <a:sym typeface="Arial"/>
            </a:endParaRPr>
          </a:p>
        </p:txBody>
      </p:sp>
      <p:sp>
        <p:nvSpPr>
          <p:cNvPr id="141" name="Google Shape;141;p5"/>
          <p:cNvSpPr/>
          <p:nvPr/>
        </p:nvSpPr>
        <p:spPr>
          <a:xfrm>
            <a:off x="2606925" y="6546900"/>
            <a:ext cx="1629300" cy="311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IT16175426</a:t>
            </a:r>
            <a:endParaRPr b="1" i="0" sz="1400" u="none" cap="none" strike="noStrike">
              <a:solidFill>
                <a:srgbClr val="000000"/>
              </a:solidFill>
              <a:latin typeface="Arial"/>
              <a:ea typeface="Arial"/>
              <a:cs typeface="Arial"/>
              <a:sym typeface="Arial"/>
            </a:endParaRPr>
          </a:p>
        </p:txBody>
      </p:sp>
      <p:pic>
        <p:nvPicPr>
          <p:cNvPr id="142" name="Google Shape;142;p5"/>
          <p:cNvPicPr preferRelativeResize="0"/>
          <p:nvPr/>
        </p:nvPicPr>
        <p:blipFill rotWithShape="1">
          <a:blip r:embed="rId3">
            <a:alphaModFix/>
          </a:blip>
          <a:srcRect b="10700" l="0" r="69008" t="8177"/>
          <a:stretch/>
        </p:blipFill>
        <p:spPr>
          <a:xfrm>
            <a:off x="9557175" y="3207650"/>
            <a:ext cx="1984699" cy="2047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6"/>
          <p:cNvSpPr txBox="1"/>
          <p:nvPr>
            <p:ph type="title"/>
          </p:nvPr>
        </p:nvSpPr>
        <p:spPr>
          <a:xfrm>
            <a:off x="253950" y="603175"/>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US"/>
              <a:t>Research Question</a:t>
            </a:r>
            <a:endParaRPr sz="3959"/>
          </a:p>
          <a:p>
            <a:pPr indent="0" lvl="0" marL="0" rtl="0" algn="ctr">
              <a:lnSpc>
                <a:spcPct val="100000"/>
              </a:lnSpc>
              <a:spcBef>
                <a:spcPts val="0"/>
              </a:spcBef>
              <a:spcAft>
                <a:spcPts val="0"/>
              </a:spcAft>
              <a:buSzPts val="1800"/>
              <a:buNone/>
            </a:pPr>
            <a:r>
              <a:t/>
            </a:r>
            <a:endParaRPr/>
          </a:p>
        </p:txBody>
      </p:sp>
      <p:sp>
        <p:nvSpPr>
          <p:cNvPr id="149" name="Google Shape;149;p6"/>
          <p:cNvSpPr txBox="1"/>
          <p:nvPr>
            <p:ph idx="1" type="body"/>
          </p:nvPr>
        </p:nvSpPr>
        <p:spPr>
          <a:xfrm>
            <a:off x="253950" y="1125725"/>
            <a:ext cx="11684100" cy="37770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None/>
            </a:pPr>
            <a:r>
              <a:t/>
            </a:r>
            <a:endParaRPr sz="3300">
              <a:latin typeface="Arial"/>
              <a:ea typeface="Arial"/>
              <a:cs typeface="Arial"/>
              <a:sym typeface="Arial"/>
            </a:endParaRPr>
          </a:p>
          <a:p>
            <a:pPr indent="-355600" lvl="0" marL="457200" rtl="0" algn="just">
              <a:lnSpc>
                <a:spcPct val="150000"/>
              </a:lnSpc>
              <a:spcBef>
                <a:spcPts val="0"/>
              </a:spcBef>
              <a:spcAft>
                <a:spcPts val="0"/>
              </a:spcAft>
              <a:buSzPts val="2000"/>
              <a:buFont typeface="Arial"/>
              <a:buChar char="●"/>
            </a:pPr>
            <a:r>
              <a:rPr lang="en-US" sz="2000">
                <a:latin typeface="Arial"/>
                <a:ea typeface="Arial"/>
                <a:cs typeface="Arial"/>
                <a:sym typeface="Arial"/>
              </a:rPr>
              <a:t>How to use dog breed identification to track unusual behaviors of a specific dog breed?</a:t>
            </a:r>
            <a:endParaRPr sz="2000">
              <a:latin typeface="Arial"/>
              <a:ea typeface="Arial"/>
              <a:cs typeface="Arial"/>
              <a:sym typeface="Arial"/>
            </a:endParaRPr>
          </a:p>
          <a:p>
            <a:pPr indent="-355600" lvl="0" marL="457200" rtl="0" algn="just">
              <a:lnSpc>
                <a:spcPct val="150000"/>
              </a:lnSpc>
              <a:spcBef>
                <a:spcPts val="800"/>
              </a:spcBef>
              <a:spcAft>
                <a:spcPts val="0"/>
              </a:spcAft>
              <a:buSzPts val="2000"/>
              <a:buFont typeface="Arial"/>
              <a:buChar char="●"/>
            </a:pPr>
            <a:r>
              <a:rPr lang="en-US" sz="2000">
                <a:latin typeface="Arial"/>
                <a:ea typeface="Arial"/>
                <a:cs typeface="Arial"/>
                <a:sym typeface="Arial"/>
              </a:rPr>
              <a:t>How image processing can be used to identify dog breeds?</a:t>
            </a:r>
            <a:endParaRPr sz="2000">
              <a:latin typeface="Arial"/>
              <a:ea typeface="Arial"/>
              <a:cs typeface="Arial"/>
              <a:sym typeface="Arial"/>
            </a:endParaRPr>
          </a:p>
          <a:p>
            <a:pPr indent="0" lvl="0" marL="0" rtl="0" algn="l">
              <a:lnSpc>
                <a:spcPct val="100000"/>
              </a:lnSpc>
              <a:spcBef>
                <a:spcPts val="800"/>
              </a:spcBef>
              <a:spcAft>
                <a:spcPts val="0"/>
              </a:spcAft>
              <a:buSzPts val="1800"/>
              <a:buNone/>
            </a:pPr>
            <a:r>
              <a:t/>
            </a:r>
            <a:endParaRPr/>
          </a:p>
        </p:txBody>
      </p:sp>
      <p:sp>
        <p:nvSpPr>
          <p:cNvPr id="150" name="Google Shape;150;p6"/>
          <p:cNvSpPr/>
          <p:nvPr/>
        </p:nvSpPr>
        <p:spPr>
          <a:xfrm>
            <a:off x="4414000" y="6546950"/>
            <a:ext cx="1836600" cy="311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Herath HMKS</a:t>
            </a:r>
            <a:endParaRPr b="1" i="0" sz="1400" u="none" cap="none" strike="noStrike">
              <a:solidFill>
                <a:srgbClr val="000000"/>
              </a:solidFill>
              <a:latin typeface="Arial"/>
              <a:ea typeface="Arial"/>
              <a:cs typeface="Arial"/>
              <a:sym typeface="Arial"/>
            </a:endParaRPr>
          </a:p>
        </p:txBody>
      </p:sp>
      <p:sp>
        <p:nvSpPr>
          <p:cNvPr id="151" name="Google Shape;151;p6"/>
          <p:cNvSpPr/>
          <p:nvPr/>
        </p:nvSpPr>
        <p:spPr>
          <a:xfrm>
            <a:off x="2699175" y="6519725"/>
            <a:ext cx="1575600" cy="338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6"/>
          <p:cNvSpPr/>
          <p:nvPr/>
        </p:nvSpPr>
        <p:spPr>
          <a:xfrm>
            <a:off x="2606925" y="6546900"/>
            <a:ext cx="1629300" cy="311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IT16175426</a:t>
            </a:r>
            <a:endParaRPr b="1" i="0" sz="1400" u="none" cap="none" strike="noStrike">
              <a:solidFill>
                <a:srgbClr val="000000"/>
              </a:solidFill>
              <a:latin typeface="Arial"/>
              <a:ea typeface="Arial"/>
              <a:cs typeface="Arial"/>
              <a:sym typeface="Arial"/>
            </a:endParaRPr>
          </a:p>
        </p:txBody>
      </p:sp>
      <p:sp>
        <p:nvSpPr>
          <p:cNvPr id="153" name="Google Shape;153;p6"/>
          <p:cNvSpPr/>
          <p:nvPr/>
        </p:nvSpPr>
        <p:spPr>
          <a:xfrm>
            <a:off x="6428375" y="6519725"/>
            <a:ext cx="1575600" cy="338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2020-045</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8"/>
          <p:cNvSpPr txBox="1"/>
          <p:nvPr>
            <p:ph type="title"/>
          </p:nvPr>
        </p:nvSpPr>
        <p:spPr>
          <a:xfrm>
            <a:off x="304800" y="304800"/>
            <a:ext cx="11684100" cy="79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n-US"/>
              <a:t>Objectives</a:t>
            </a:r>
            <a:endParaRPr/>
          </a:p>
        </p:txBody>
      </p:sp>
      <p:sp>
        <p:nvSpPr>
          <p:cNvPr id="160" name="Google Shape;160;p8"/>
          <p:cNvSpPr txBox="1"/>
          <p:nvPr>
            <p:ph idx="1" type="body"/>
          </p:nvPr>
        </p:nvSpPr>
        <p:spPr>
          <a:xfrm>
            <a:off x="304800" y="1238638"/>
            <a:ext cx="11684100" cy="5085900"/>
          </a:xfrm>
          <a:prstGeom prst="rect">
            <a:avLst/>
          </a:prstGeom>
          <a:noFill/>
          <a:ln>
            <a:noFill/>
          </a:ln>
        </p:spPr>
        <p:txBody>
          <a:bodyPr anchorCtr="0" anchor="t" bIns="45700" lIns="91425" spcFirstLastPara="1" rIns="91425" wrap="square" tIns="45700">
            <a:noAutofit/>
          </a:bodyPr>
          <a:lstStyle/>
          <a:p>
            <a:pPr indent="-355600" lvl="0" marL="457200" rtl="0" algn="just">
              <a:lnSpc>
                <a:spcPct val="150000"/>
              </a:lnSpc>
              <a:spcBef>
                <a:spcPts val="0"/>
              </a:spcBef>
              <a:spcAft>
                <a:spcPts val="0"/>
              </a:spcAft>
              <a:buClr>
                <a:schemeClr val="dk1"/>
              </a:buClr>
              <a:buSzPts val="2000"/>
              <a:buFont typeface="Arial"/>
              <a:buChar char="●"/>
            </a:pPr>
            <a:r>
              <a:rPr lang="en-US" sz="2000">
                <a:latin typeface="Arial"/>
                <a:ea typeface="Arial"/>
                <a:cs typeface="Arial"/>
                <a:sym typeface="Arial"/>
              </a:rPr>
              <a:t>Predict the pet dog breed in the video or photo using image processing.</a:t>
            </a:r>
            <a:endParaRPr sz="2000">
              <a:latin typeface="Arial"/>
              <a:ea typeface="Arial"/>
              <a:cs typeface="Arial"/>
              <a:sym typeface="Arial"/>
            </a:endParaRPr>
          </a:p>
          <a:p>
            <a:pPr indent="-355600" lvl="0" marL="457200" rtl="0" algn="just">
              <a:lnSpc>
                <a:spcPct val="150000"/>
              </a:lnSpc>
              <a:spcBef>
                <a:spcPts val="0"/>
              </a:spcBef>
              <a:spcAft>
                <a:spcPts val="0"/>
              </a:spcAft>
              <a:buClr>
                <a:schemeClr val="dk1"/>
              </a:buClr>
              <a:buSzPts val="2000"/>
              <a:buFont typeface="Arial"/>
              <a:buChar char="●"/>
            </a:pPr>
            <a:r>
              <a:rPr lang="en-US" sz="2000">
                <a:latin typeface="Arial"/>
                <a:ea typeface="Arial"/>
                <a:cs typeface="Arial"/>
                <a:sym typeface="Arial"/>
              </a:rPr>
              <a:t>Store standard resting hours and active hours of different dog breeds which are obtained from the wagwalking.com site [6], according to their age in the database. </a:t>
            </a:r>
            <a:endParaRPr sz="2000">
              <a:latin typeface="Arial"/>
              <a:ea typeface="Arial"/>
              <a:cs typeface="Arial"/>
              <a:sym typeface="Arial"/>
            </a:endParaRPr>
          </a:p>
          <a:p>
            <a:pPr indent="0" lvl="0" marL="0" rtl="0" algn="l">
              <a:lnSpc>
                <a:spcPct val="100000"/>
              </a:lnSpc>
              <a:spcBef>
                <a:spcPts val="360"/>
              </a:spcBef>
              <a:spcAft>
                <a:spcPts val="0"/>
              </a:spcAft>
              <a:buSzPts val="1800"/>
              <a:buNone/>
            </a:pPr>
            <a:r>
              <a:t/>
            </a:r>
            <a:endParaRPr/>
          </a:p>
        </p:txBody>
      </p:sp>
      <p:sp>
        <p:nvSpPr>
          <p:cNvPr id="161" name="Google Shape;161;p8"/>
          <p:cNvSpPr/>
          <p:nvPr/>
        </p:nvSpPr>
        <p:spPr>
          <a:xfrm>
            <a:off x="2699175" y="6519725"/>
            <a:ext cx="1575600" cy="338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8"/>
          <p:cNvSpPr/>
          <p:nvPr/>
        </p:nvSpPr>
        <p:spPr>
          <a:xfrm>
            <a:off x="2606925" y="6546900"/>
            <a:ext cx="1629300" cy="311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IT16175426</a:t>
            </a:r>
            <a:endParaRPr b="1" i="0" sz="1400" u="none" cap="none" strike="noStrike">
              <a:solidFill>
                <a:srgbClr val="000000"/>
              </a:solidFill>
              <a:latin typeface="Arial"/>
              <a:ea typeface="Arial"/>
              <a:cs typeface="Arial"/>
              <a:sym typeface="Arial"/>
            </a:endParaRPr>
          </a:p>
        </p:txBody>
      </p:sp>
      <p:sp>
        <p:nvSpPr>
          <p:cNvPr id="163" name="Google Shape;163;p8"/>
          <p:cNvSpPr/>
          <p:nvPr/>
        </p:nvSpPr>
        <p:spPr>
          <a:xfrm>
            <a:off x="4414000" y="6546950"/>
            <a:ext cx="1836600" cy="311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Herath HMKS</a:t>
            </a:r>
            <a:endParaRPr b="1" i="0" sz="1400" u="none" cap="none" strike="noStrike">
              <a:solidFill>
                <a:srgbClr val="000000"/>
              </a:solidFill>
              <a:latin typeface="Arial"/>
              <a:ea typeface="Arial"/>
              <a:cs typeface="Arial"/>
              <a:sym typeface="Arial"/>
            </a:endParaRPr>
          </a:p>
        </p:txBody>
      </p:sp>
      <p:sp>
        <p:nvSpPr>
          <p:cNvPr id="164" name="Google Shape;164;p8"/>
          <p:cNvSpPr/>
          <p:nvPr/>
        </p:nvSpPr>
        <p:spPr>
          <a:xfrm>
            <a:off x="6406200" y="6522050"/>
            <a:ext cx="1575600" cy="243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8"/>
          <p:cNvSpPr/>
          <p:nvPr/>
        </p:nvSpPr>
        <p:spPr>
          <a:xfrm>
            <a:off x="6428375" y="6519600"/>
            <a:ext cx="1575600" cy="338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2020-045</a:t>
            </a:r>
            <a:endParaRPr b="1" i="0" sz="1400" u="none" cap="none" strike="noStrike">
              <a:solidFill>
                <a:srgbClr val="000000"/>
              </a:solidFill>
              <a:latin typeface="Arial"/>
              <a:ea typeface="Arial"/>
              <a:cs typeface="Arial"/>
              <a:sym typeface="Arial"/>
            </a:endParaRPr>
          </a:p>
        </p:txBody>
      </p:sp>
      <p:pic>
        <p:nvPicPr>
          <p:cNvPr id="166" name="Google Shape;166;p8"/>
          <p:cNvPicPr preferRelativeResize="0"/>
          <p:nvPr/>
        </p:nvPicPr>
        <p:blipFill>
          <a:blip r:embed="rId3">
            <a:alphaModFix/>
          </a:blip>
          <a:stretch>
            <a:fillRect/>
          </a:stretch>
        </p:blipFill>
        <p:spPr>
          <a:xfrm>
            <a:off x="2360575" y="2888551"/>
            <a:ext cx="7213500" cy="3338800"/>
          </a:xfrm>
          <a:prstGeom prst="rect">
            <a:avLst/>
          </a:prstGeom>
          <a:noFill/>
          <a:ln>
            <a:noFill/>
          </a:ln>
        </p:spPr>
      </p:pic>
      <p:sp>
        <p:nvSpPr>
          <p:cNvPr id="167" name="Google Shape;167;p8"/>
          <p:cNvSpPr txBox="1"/>
          <p:nvPr/>
        </p:nvSpPr>
        <p:spPr>
          <a:xfrm>
            <a:off x="3199425" y="4015725"/>
            <a:ext cx="5317500" cy="5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100">
                <a:latin typeface="Cambria"/>
                <a:ea typeface="Cambria"/>
                <a:cs typeface="Cambria"/>
                <a:sym typeface="Cambria"/>
              </a:rPr>
              <a:t>Standard data in the wagwalking site</a:t>
            </a:r>
            <a:endParaRPr b="1" sz="2100">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